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1" r:id="rId6"/>
    <p:sldId id="260" r:id="rId7"/>
    <p:sldId id="261" r:id="rId8"/>
    <p:sldId id="262" r:id="rId9"/>
    <p:sldId id="289" r:id="rId10"/>
    <p:sldId id="30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3" r:id="rId30"/>
    <p:sldId id="282" r:id="rId31"/>
    <p:sldId id="267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91" r:id="rId40"/>
    <p:sldId id="292" r:id="rId41"/>
    <p:sldId id="304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5" r:id="rId50"/>
    <p:sldId id="300" r:id="rId51"/>
    <p:sldId id="306" r:id="rId52"/>
    <p:sldId id="310" r:id="rId53"/>
    <p:sldId id="307" r:id="rId54"/>
    <p:sldId id="308" r:id="rId55"/>
    <p:sldId id="309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-12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DEB47-1297-434D-ACDE-C5EBD4D6D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E3EBD6-C793-4099-BD89-76688F7A7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2596B-4CA5-46EA-BDA0-7EEDEDC78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D840E-B681-43F8-874C-F0EBC0D0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C7A747-C206-4329-A18D-0BBCAA95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686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64020-47AD-4A20-A070-900FC129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E7832F-799B-4619-AAAC-662696A4B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9D1330-CA87-4B00-B52D-898BAB4D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AD4B79-0CD4-4681-BD44-BDB44D20B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215229-09AA-4611-A20A-9F67A18E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41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42B2222-3A79-4F8B-9464-9F40A7614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81B48F-96CE-46D5-A0D1-5A3A5EC53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B6F3CB-B524-47D8-BC0E-A8C14356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127CFA-BE32-4881-B32D-F8100ABFF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5D20CB-59EC-4572-AD6D-832BA911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137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75BB1-732F-46A6-AB05-8C6D987E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558F-BDFF-4698-AAA3-1AA0BA23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821E27-B073-44EF-BABB-A58D9A9B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4B9793-1037-48B1-A006-AE19F943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A12F35-7B57-4AC5-892F-A98A4A2E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237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E721C-E658-4A3A-A117-1E1C8550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9321BF-A7BC-4125-8A3E-FBAEA6842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FB1F48-AB36-4282-8989-26FDC146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D1D727-F269-4D94-AA55-F89A3CF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91CC71-CF72-4249-A272-13001146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272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F7015-7148-4813-889E-39AD1F5A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BC020E-09FA-4D13-B93B-578A7712D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926B50-1D91-4194-ACE0-BD0D883D3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3856C1-4071-4C33-BC99-AFB723A6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396DF4-E225-4B5A-8E39-14BCB5B5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FC27FE-D466-41B2-A401-207F11FA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262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2DA5-905C-4210-B8AE-59E96E41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D388C9-979F-4277-B3DC-6D639262F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67612A-3109-415F-8015-8914BEB9C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77A0A0-12D0-4B40-8EED-55AAEAAA7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AD2478-CAFB-4BFC-8BEF-29D720BF9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5484C9-3764-4BEA-9FAA-77683DAE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F80BDF0-43C4-4355-B06A-772015FE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869863B-DD2F-4D86-BB0B-8A14A919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75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AF48B-31D4-451D-A5E8-47418AE1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8E92EE-C071-47D3-BCCA-89FE4F14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308F45-D269-4B8E-B2A8-7CAF65EC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58349C-7508-42FB-B600-469549CA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807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2F69EC-AD1E-4E4D-946D-268A76CC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609BC1-4592-4A8B-9021-D48F5659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63D051-CF5B-492D-8423-43C69710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873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81749-6BA7-4C7C-AC52-EE847498B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4FEBB-01C2-42F8-9B15-C1F84B4FA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1AE512-F83D-4BA1-9B5D-A3273F696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27BBCF-E781-4703-B5AC-9DE30E723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F52AE4-B5A7-4FEB-BFC8-63C6DAF6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D3F761-165C-4F56-8BE3-3ECA335F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15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50A54-39AF-487A-A997-285AE36A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0A2FA88-0980-4D0E-986E-DA2AB4CCB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1B5830-B618-4CED-85EA-A312817FD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153FAF-3365-418A-9AAA-B7F3E0A1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D6B4A0-AD5E-4997-B42A-1D61C48E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A1BB32-AD82-40D9-8EE2-B5BBE3AE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993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7AF61C9-78F0-4F0F-8AB6-5DEDF865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92A8C9-E057-4E1C-835B-AF12B98F7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B85CF5-4F3D-45F4-86E3-A2BA06F04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5F1F3-1780-4375-AC52-D7CE7FFFD0EF}" type="datetimeFigureOut">
              <a:rPr lang="de-AT" smtClean="0"/>
              <a:t>20.03.2022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620A5-255D-498C-8250-813CCF840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12A651-E5F9-47F9-9890-0EE07102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55712-73FB-46DB-AE43-4C3F41CAA99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450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Semesterproject </a:t>
            </a:r>
            <a:r>
              <a:rPr lang="de-DE" dirty="0" err="1"/>
              <a:t>Machine</a:t>
            </a:r>
            <a:r>
              <a:rPr lang="de-DE" dirty="0"/>
              <a:t> Learning II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E63798-523E-4463-A992-D258DF5B86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Mikhail </a:t>
            </a:r>
            <a:r>
              <a:rPr lang="de-DE" dirty="0" err="1"/>
              <a:t>Stepanov</a:t>
            </a:r>
            <a:endParaRPr lang="de-DE" dirty="0"/>
          </a:p>
          <a:p>
            <a:r>
              <a:rPr lang="de-DE" dirty="0"/>
              <a:t>Computational Science (Master </a:t>
            </a:r>
            <a:r>
              <a:rPr lang="de-DE" dirty="0" err="1"/>
              <a:t>of</a:t>
            </a:r>
            <a:r>
              <a:rPr lang="de-DE" dirty="0"/>
              <a:t> Sc.)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19440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793B39E-0133-4411-8246-41A7ADC0F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90"/>
            <a:ext cx="9144000" cy="2387600"/>
          </a:xfrm>
        </p:spPr>
        <p:txBody>
          <a:bodyPr/>
          <a:lstStyle/>
          <a:p>
            <a:r>
              <a:rPr lang="de-DE" sz="6000" dirty="0" err="1"/>
              <a:t>Principal</a:t>
            </a:r>
            <a:r>
              <a:rPr lang="de-DE" sz="6000" dirty="0"/>
              <a:t> </a:t>
            </a:r>
            <a:r>
              <a:rPr lang="de-DE" sz="6000" dirty="0" err="1"/>
              <a:t>component</a:t>
            </a:r>
            <a:r>
              <a:rPr lang="de-DE" sz="6000" dirty="0"/>
              <a:t> </a:t>
            </a:r>
            <a:r>
              <a:rPr lang="de-DE" sz="6000" dirty="0" err="1"/>
              <a:t>analysis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7945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0966"/>
            <a:ext cx="9144000" cy="712262"/>
          </a:xfrm>
        </p:spPr>
        <p:txBody>
          <a:bodyPr>
            <a:normAutofit/>
          </a:bodyPr>
          <a:lstStyle/>
          <a:p>
            <a:r>
              <a:rPr lang="de-DE" sz="3500" dirty="0" err="1"/>
              <a:t>Principal</a:t>
            </a:r>
            <a:r>
              <a:rPr lang="de-DE" sz="3500" dirty="0"/>
              <a:t> </a:t>
            </a:r>
            <a:r>
              <a:rPr lang="de-DE" sz="3500" dirty="0" err="1"/>
              <a:t>component</a:t>
            </a:r>
            <a:r>
              <a:rPr lang="de-DE" sz="3500" dirty="0"/>
              <a:t> </a:t>
            </a:r>
            <a:r>
              <a:rPr lang="de-DE" sz="3500" dirty="0" err="1"/>
              <a:t>analysis</a:t>
            </a:r>
            <a:r>
              <a:rPr lang="de-DE" sz="3500" dirty="0"/>
              <a:t> </a:t>
            </a:r>
            <a:endParaRPr lang="de-AT" sz="3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64A55A-1405-4842-B424-71A12DFC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209" y="1681618"/>
            <a:ext cx="5772791" cy="40257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C97E1F6-1789-4BBA-846B-D34A9EEDC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939" y="1734958"/>
            <a:ext cx="5785643" cy="267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15" y="553051"/>
            <a:ext cx="10127030" cy="712262"/>
          </a:xfrm>
        </p:spPr>
        <p:txBody>
          <a:bodyPr>
            <a:normAutofit fontScale="90000"/>
          </a:bodyPr>
          <a:lstStyle/>
          <a:p>
            <a:r>
              <a:rPr lang="de-DE" sz="3500" dirty="0"/>
              <a:t>Experiments </a:t>
            </a:r>
            <a:r>
              <a:rPr lang="de-DE" sz="3500" dirty="0" err="1"/>
              <a:t>with</a:t>
            </a:r>
            <a:r>
              <a:rPr lang="de-DE" sz="3500" dirty="0"/>
              <a:t> fully-</a:t>
            </a:r>
            <a:r>
              <a:rPr lang="de-DE" sz="3500" dirty="0" err="1"/>
              <a:t>connected</a:t>
            </a:r>
            <a:r>
              <a:rPr lang="de-DE" sz="3500" dirty="0"/>
              <a:t> NN after </a:t>
            </a:r>
            <a:r>
              <a:rPr lang="de-DE" sz="3500" dirty="0" err="1"/>
              <a:t>applying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PCA</a:t>
            </a:r>
            <a:endParaRPr lang="de-AT" sz="3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8D8268-F3D4-4D8B-BD1F-0978E63B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50" y="2456413"/>
            <a:ext cx="5800347" cy="3980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FB7B13-16F6-44B4-9C76-AF6D6819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08" y="2504858"/>
            <a:ext cx="5678159" cy="4007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D1C9B2-9748-494E-A325-4F5842FEFF65}"/>
              </a:ext>
            </a:extLst>
          </p:cNvPr>
          <p:cNvSpPr txBox="1"/>
          <p:nvPr/>
        </p:nvSpPr>
        <p:spPr>
          <a:xfrm>
            <a:off x="410543" y="1704227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layers</a:t>
            </a:r>
            <a:r>
              <a:rPr lang="de-DE" dirty="0"/>
              <a:t> (1000, 500, 300 </a:t>
            </a:r>
            <a:r>
              <a:rPr lang="de-DE" dirty="0" err="1"/>
              <a:t>neurons</a:t>
            </a:r>
            <a:r>
              <a:rPr lang="de-DE" dirty="0"/>
              <a:t>), RELU, 90%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(100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C860AB-5F66-4680-80F9-AF798E00D43B}"/>
              </a:ext>
            </a:extLst>
          </p:cNvPr>
          <p:cNvSpPr txBox="1"/>
          <p:nvPr/>
        </p:nvSpPr>
        <p:spPr>
          <a:xfrm>
            <a:off x="6436883" y="1711289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layers</a:t>
            </a:r>
            <a:r>
              <a:rPr lang="de-DE" dirty="0"/>
              <a:t> (1000, 500, 300 </a:t>
            </a:r>
            <a:r>
              <a:rPr lang="de-DE" dirty="0" err="1"/>
              <a:t>neurons</a:t>
            </a:r>
            <a:r>
              <a:rPr lang="de-DE" dirty="0"/>
              <a:t>), RELU, 95%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(225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9955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(1000, 500, 300 </a:t>
            </a:r>
            <a:r>
              <a:rPr lang="de-DE" sz="2500" dirty="0" err="1"/>
              <a:t>neurons</a:t>
            </a:r>
            <a:r>
              <a:rPr lang="de-DE" sz="2500" dirty="0"/>
              <a:t>), RELU, 90%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(100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7" y="1211378"/>
            <a:ext cx="10515438" cy="460050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≈56,9%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3412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(1000, 500, 300 </a:t>
            </a:r>
            <a:r>
              <a:rPr lang="de-DE" sz="2500" dirty="0" err="1"/>
              <a:t>neurons</a:t>
            </a:r>
            <a:r>
              <a:rPr lang="de-DE" sz="2500" dirty="0"/>
              <a:t>), RELU, 95%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(225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147" y="1274487"/>
            <a:ext cx="10515438" cy="455048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≈57,8%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338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15" y="553051"/>
            <a:ext cx="10127030" cy="712262"/>
          </a:xfrm>
        </p:spPr>
        <p:txBody>
          <a:bodyPr>
            <a:normAutofit fontScale="90000"/>
          </a:bodyPr>
          <a:lstStyle/>
          <a:p>
            <a:r>
              <a:rPr lang="de-DE" sz="3500" dirty="0"/>
              <a:t>Experiments </a:t>
            </a:r>
            <a:r>
              <a:rPr lang="de-DE" sz="3500" dirty="0" err="1"/>
              <a:t>with</a:t>
            </a:r>
            <a:r>
              <a:rPr lang="de-DE" sz="3500" dirty="0"/>
              <a:t> fully-</a:t>
            </a:r>
            <a:r>
              <a:rPr lang="de-DE" sz="3500" dirty="0" err="1"/>
              <a:t>connected</a:t>
            </a:r>
            <a:r>
              <a:rPr lang="de-DE" sz="3500" dirty="0"/>
              <a:t> NN after </a:t>
            </a:r>
            <a:r>
              <a:rPr lang="de-DE" sz="3500" dirty="0" err="1"/>
              <a:t>applying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PCA</a:t>
            </a:r>
            <a:endParaRPr lang="de-AT" sz="3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8D8268-F3D4-4D8B-BD1F-0978E63B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711" y="2456413"/>
            <a:ext cx="5721825" cy="3980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FB7B13-16F6-44B4-9C76-AF6D68193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9902" y="2467402"/>
            <a:ext cx="5873518" cy="3980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D1C9B2-9748-494E-A325-4F5842FEFF65}"/>
              </a:ext>
            </a:extLst>
          </p:cNvPr>
          <p:cNvSpPr txBox="1"/>
          <p:nvPr/>
        </p:nvSpPr>
        <p:spPr>
          <a:xfrm>
            <a:off x="410543" y="1704227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layers</a:t>
            </a:r>
            <a:r>
              <a:rPr lang="de-DE" dirty="0"/>
              <a:t> (100, 100, 100 </a:t>
            </a:r>
            <a:r>
              <a:rPr lang="de-DE" dirty="0" err="1"/>
              <a:t>neurons</a:t>
            </a:r>
            <a:r>
              <a:rPr lang="de-DE" dirty="0"/>
              <a:t>), RELU, 90%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(100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C860AB-5F66-4680-80F9-AF798E00D43B}"/>
              </a:ext>
            </a:extLst>
          </p:cNvPr>
          <p:cNvSpPr txBox="1"/>
          <p:nvPr/>
        </p:nvSpPr>
        <p:spPr>
          <a:xfrm>
            <a:off x="6436883" y="1711289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layers</a:t>
            </a:r>
            <a:r>
              <a:rPr lang="de-DE" dirty="0"/>
              <a:t> (100, 100, 100 </a:t>
            </a:r>
            <a:r>
              <a:rPr lang="de-DE" dirty="0" err="1"/>
              <a:t>neurons</a:t>
            </a:r>
            <a:r>
              <a:rPr lang="de-DE" dirty="0"/>
              <a:t>), RELU, 95%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(225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973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(100, 100, 100 </a:t>
            </a:r>
            <a:r>
              <a:rPr lang="de-DE" sz="2500" dirty="0" err="1"/>
              <a:t>neurons</a:t>
            </a:r>
            <a:r>
              <a:rPr lang="de-DE" sz="2500" dirty="0"/>
              <a:t>), RELU, 90%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(100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147" y="1245293"/>
            <a:ext cx="10515438" cy="45326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≈51,2%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23001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(100, 100, 100 </a:t>
            </a:r>
            <a:r>
              <a:rPr lang="de-DE" sz="2500" dirty="0" err="1"/>
              <a:t>neurons</a:t>
            </a:r>
            <a:r>
              <a:rPr lang="de-DE" sz="2500" dirty="0"/>
              <a:t>), RELU, 95%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(225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147" y="1277423"/>
            <a:ext cx="10515438" cy="45446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≈51,9%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366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15" y="553051"/>
            <a:ext cx="10127030" cy="712262"/>
          </a:xfrm>
        </p:spPr>
        <p:txBody>
          <a:bodyPr>
            <a:normAutofit fontScale="90000"/>
          </a:bodyPr>
          <a:lstStyle/>
          <a:p>
            <a:r>
              <a:rPr lang="de-DE" sz="3500" dirty="0"/>
              <a:t>Experiments </a:t>
            </a:r>
            <a:r>
              <a:rPr lang="de-DE" sz="3500" dirty="0" err="1"/>
              <a:t>with</a:t>
            </a:r>
            <a:r>
              <a:rPr lang="de-DE" sz="3500" dirty="0"/>
              <a:t> fully-</a:t>
            </a:r>
            <a:r>
              <a:rPr lang="de-DE" sz="3500" dirty="0" err="1"/>
              <a:t>connected</a:t>
            </a:r>
            <a:r>
              <a:rPr lang="de-DE" sz="3500" dirty="0"/>
              <a:t> NN after </a:t>
            </a:r>
            <a:r>
              <a:rPr lang="de-DE" sz="3500" dirty="0" err="1"/>
              <a:t>applying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PCA</a:t>
            </a:r>
            <a:endParaRPr lang="de-AT" sz="3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8D8268-F3D4-4D8B-BD1F-0978E63B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469" y="2463152"/>
            <a:ext cx="5823447" cy="3980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FB7B13-16F6-44B4-9C76-AF6D68193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0280" y="2422013"/>
            <a:ext cx="6110687" cy="3980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D1C9B2-9748-494E-A325-4F5842FEFF65}"/>
              </a:ext>
            </a:extLst>
          </p:cNvPr>
          <p:cNvSpPr txBox="1"/>
          <p:nvPr/>
        </p:nvSpPr>
        <p:spPr>
          <a:xfrm>
            <a:off x="410543" y="1704227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layers</a:t>
            </a:r>
            <a:r>
              <a:rPr lang="de-DE" dirty="0"/>
              <a:t> (200, 200, 200 </a:t>
            </a:r>
            <a:r>
              <a:rPr lang="de-DE" dirty="0" err="1"/>
              <a:t>neurons</a:t>
            </a:r>
            <a:r>
              <a:rPr lang="de-DE" dirty="0"/>
              <a:t>), RELU, 90%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(100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C860AB-5F66-4680-80F9-AF798E00D43B}"/>
              </a:ext>
            </a:extLst>
          </p:cNvPr>
          <p:cNvSpPr txBox="1"/>
          <p:nvPr/>
        </p:nvSpPr>
        <p:spPr>
          <a:xfrm>
            <a:off x="6436883" y="1711289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layers</a:t>
            </a:r>
            <a:r>
              <a:rPr lang="de-DE" dirty="0"/>
              <a:t> (200, 200, 200 </a:t>
            </a:r>
            <a:r>
              <a:rPr lang="de-DE" dirty="0" err="1"/>
              <a:t>neurons</a:t>
            </a:r>
            <a:r>
              <a:rPr lang="de-DE" dirty="0"/>
              <a:t>), RELU, 95%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(225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0972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(200, 200, 200 </a:t>
            </a:r>
            <a:r>
              <a:rPr lang="de-DE" sz="2500" dirty="0" err="1"/>
              <a:t>neurons</a:t>
            </a:r>
            <a:r>
              <a:rPr lang="de-DE" sz="2500" dirty="0"/>
              <a:t>), RELU, 90%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(100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612" y="1245293"/>
            <a:ext cx="10378508" cy="45326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≈54,1%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74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9198"/>
            <a:ext cx="9144000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Image </a:t>
            </a:r>
            <a:r>
              <a:rPr lang="de-DE" sz="5000" dirty="0" err="1"/>
              <a:t>classification</a:t>
            </a:r>
            <a:r>
              <a:rPr lang="de-DE" sz="5000" dirty="0"/>
              <a:t> (Cifar-10)  </a:t>
            </a:r>
            <a:endParaRPr lang="de-AT" sz="5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C7D824-B451-4255-92BF-A3428F12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18" y="1322007"/>
            <a:ext cx="6540079" cy="47125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FBAB5E-A467-4301-A412-AEA0073D00AD}"/>
              </a:ext>
            </a:extLst>
          </p:cNvPr>
          <p:cNvSpPr txBox="1"/>
          <p:nvPr/>
        </p:nvSpPr>
        <p:spPr>
          <a:xfrm>
            <a:off x="7459980" y="1532074"/>
            <a:ext cx="47853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In total 60.000 32x32 colour images </a:t>
            </a:r>
          </a:p>
          <a:p>
            <a:r>
              <a:rPr lang="de-DE" sz="2400" dirty="0"/>
              <a:t>50.000 </a:t>
            </a:r>
            <a:r>
              <a:rPr lang="de-DE" sz="2400" dirty="0" err="1"/>
              <a:t>training</a:t>
            </a:r>
            <a:r>
              <a:rPr lang="de-DE" sz="2400" dirty="0"/>
              <a:t> images </a:t>
            </a:r>
          </a:p>
          <a:p>
            <a:r>
              <a:rPr lang="de-DE" sz="2400" dirty="0"/>
              <a:t>10.000 </a:t>
            </a:r>
            <a:r>
              <a:rPr lang="de-DE" sz="2400" dirty="0" err="1"/>
              <a:t>test</a:t>
            </a:r>
            <a:r>
              <a:rPr lang="de-DE" sz="2400" dirty="0"/>
              <a:t> images</a:t>
            </a:r>
          </a:p>
          <a:p>
            <a:endParaRPr lang="de-AT" sz="2400" dirty="0"/>
          </a:p>
          <a:p>
            <a:r>
              <a:rPr lang="de-AT" sz="2400" dirty="0"/>
              <a:t>Test </a:t>
            </a:r>
            <a:r>
              <a:rPr lang="de-AT" sz="2400" dirty="0" err="1"/>
              <a:t>batch</a:t>
            </a:r>
            <a:r>
              <a:rPr lang="de-AT" sz="2400" dirty="0"/>
              <a:t> (1.000 </a:t>
            </a:r>
            <a:r>
              <a:rPr lang="de-AT" sz="2400" dirty="0" err="1"/>
              <a:t>randomly-selected</a:t>
            </a:r>
            <a:r>
              <a:rPr lang="de-AT" sz="2400" dirty="0"/>
              <a:t> </a:t>
            </a:r>
            <a:r>
              <a:rPr lang="de-AT" sz="2400" dirty="0" err="1"/>
              <a:t>images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each</a:t>
            </a:r>
            <a:r>
              <a:rPr lang="de-AT" sz="2400" dirty="0"/>
              <a:t> </a:t>
            </a:r>
            <a:r>
              <a:rPr lang="de-AT" sz="2400" dirty="0" err="1"/>
              <a:t>class</a:t>
            </a:r>
            <a:r>
              <a:rPr lang="de-AT" sz="2400" dirty="0"/>
              <a:t>)</a:t>
            </a:r>
          </a:p>
          <a:p>
            <a:endParaRPr lang="de-AT" sz="2400" dirty="0"/>
          </a:p>
          <a:p>
            <a:r>
              <a:rPr lang="de-AT" sz="2400" dirty="0"/>
              <a:t>Training </a:t>
            </a:r>
            <a:r>
              <a:rPr lang="de-AT" sz="2400" dirty="0" err="1"/>
              <a:t>batch</a:t>
            </a:r>
            <a:r>
              <a:rPr lang="de-AT" sz="2400" dirty="0"/>
              <a:t> (5.000 </a:t>
            </a:r>
            <a:r>
              <a:rPr lang="de-AT" sz="2400" dirty="0" err="1"/>
              <a:t>images</a:t>
            </a:r>
            <a:r>
              <a:rPr lang="de-AT" sz="2400" dirty="0"/>
              <a:t> </a:t>
            </a:r>
            <a:r>
              <a:rPr lang="de-AT" sz="2400" dirty="0" err="1"/>
              <a:t>from</a:t>
            </a:r>
            <a:r>
              <a:rPr lang="de-AT" sz="2400" dirty="0"/>
              <a:t> </a:t>
            </a:r>
            <a:r>
              <a:rPr lang="de-AT" sz="2400" dirty="0" err="1"/>
              <a:t>each</a:t>
            </a:r>
            <a:r>
              <a:rPr lang="de-AT" sz="2400" dirty="0"/>
              <a:t> </a:t>
            </a:r>
            <a:r>
              <a:rPr lang="de-AT" sz="2400" dirty="0" err="1"/>
              <a:t>class</a:t>
            </a:r>
            <a:r>
              <a:rPr lang="de-AT" sz="2400" dirty="0"/>
              <a:t> in </a:t>
            </a:r>
            <a:r>
              <a:rPr lang="de-AT" sz="2400" dirty="0" err="1"/>
              <a:t>random</a:t>
            </a:r>
            <a:r>
              <a:rPr lang="de-AT" sz="2400" dirty="0"/>
              <a:t> </a:t>
            </a:r>
            <a:r>
              <a:rPr lang="de-AT" sz="2400" dirty="0" err="1"/>
              <a:t>order</a:t>
            </a:r>
            <a:r>
              <a:rPr lang="de-AT" sz="2400" dirty="0"/>
              <a:t>)</a:t>
            </a:r>
            <a:endParaRPr lang="de-DE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841871-8D50-4F53-9CE9-C0653848D695}"/>
              </a:ext>
            </a:extLst>
          </p:cNvPr>
          <p:cNvSpPr txBox="1"/>
          <p:nvPr/>
        </p:nvSpPr>
        <p:spPr>
          <a:xfrm>
            <a:off x="7459980" y="6225540"/>
            <a:ext cx="442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1843858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(200, 200, 200 </a:t>
            </a:r>
            <a:r>
              <a:rPr lang="de-DE" sz="2500" dirty="0" err="1"/>
              <a:t>neurons</a:t>
            </a:r>
            <a:r>
              <a:rPr lang="de-DE" sz="2500" dirty="0"/>
              <a:t>), RELU, 95%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(225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67" y="1277423"/>
            <a:ext cx="10377997" cy="45446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≈53,9%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190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15" y="553051"/>
            <a:ext cx="10127030" cy="712262"/>
          </a:xfrm>
        </p:spPr>
        <p:txBody>
          <a:bodyPr>
            <a:normAutofit fontScale="90000"/>
          </a:bodyPr>
          <a:lstStyle/>
          <a:p>
            <a:r>
              <a:rPr lang="de-DE" sz="3500" dirty="0"/>
              <a:t>Experiments </a:t>
            </a:r>
            <a:r>
              <a:rPr lang="de-DE" sz="3500" dirty="0" err="1"/>
              <a:t>with</a:t>
            </a:r>
            <a:r>
              <a:rPr lang="de-DE" sz="3500" dirty="0"/>
              <a:t> fully-</a:t>
            </a:r>
            <a:r>
              <a:rPr lang="de-DE" sz="3500" dirty="0" err="1"/>
              <a:t>connected</a:t>
            </a:r>
            <a:r>
              <a:rPr lang="de-DE" sz="3500" dirty="0"/>
              <a:t> NN after </a:t>
            </a:r>
            <a:r>
              <a:rPr lang="de-DE" sz="3500" dirty="0" err="1"/>
              <a:t>applying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PCA</a:t>
            </a:r>
            <a:endParaRPr lang="de-AT" sz="3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8D8268-F3D4-4D8B-BD1F-0978E63B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229" y="2445431"/>
            <a:ext cx="5952577" cy="397641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FB7B13-16F6-44B4-9C76-AF6D68193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873" y="2429632"/>
            <a:ext cx="5869954" cy="40702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D1C9B2-9748-494E-A325-4F5842FEFF65}"/>
              </a:ext>
            </a:extLst>
          </p:cNvPr>
          <p:cNvSpPr txBox="1"/>
          <p:nvPr/>
        </p:nvSpPr>
        <p:spPr>
          <a:xfrm>
            <a:off x="448643" y="1704227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layers</a:t>
            </a:r>
            <a:r>
              <a:rPr lang="de-DE" dirty="0"/>
              <a:t> (300, 300, 300 </a:t>
            </a:r>
            <a:r>
              <a:rPr lang="de-DE" dirty="0" err="1"/>
              <a:t>neurons</a:t>
            </a:r>
            <a:r>
              <a:rPr lang="de-DE" dirty="0"/>
              <a:t>), RELU, 90%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(100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C860AB-5F66-4680-80F9-AF798E00D43B}"/>
              </a:ext>
            </a:extLst>
          </p:cNvPr>
          <p:cNvSpPr txBox="1"/>
          <p:nvPr/>
        </p:nvSpPr>
        <p:spPr>
          <a:xfrm>
            <a:off x="6474983" y="1711289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layers</a:t>
            </a:r>
            <a:r>
              <a:rPr lang="de-DE" dirty="0"/>
              <a:t> (300, 300, 300 </a:t>
            </a:r>
            <a:r>
              <a:rPr lang="de-DE" dirty="0" err="1"/>
              <a:t>neurons</a:t>
            </a:r>
            <a:r>
              <a:rPr lang="de-DE" dirty="0"/>
              <a:t>), RELU, 95%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(225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658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(300, 300, 300 </a:t>
            </a:r>
            <a:r>
              <a:rPr lang="de-DE" sz="2500" dirty="0" err="1"/>
              <a:t>neurons</a:t>
            </a:r>
            <a:r>
              <a:rPr lang="de-DE" sz="2500" dirty="0"/>
              <a:t>), RELU, 90%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(100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612" y="1317035"/>
            <a:ext cx="10378508" cy="43891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≈55,1%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9835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(300, 300, 300 </a:t>
            </a:r>
            <a:r>
              <a:rPr lang="de-DE" sz="2500" dirty="0" err="1"/>
              <a:t>neurons</a:t>
            </a:r>
            <a:r>
              <a:rPr lang="de-DE" sz="2500" dirty="0"/>
              <a:t>), RELU, 95%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(225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67" y="1310362"/>
            <a:ext cx="10377997" cy="44787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≈54,7%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6070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15" y="553051"/>
            <a:ext cx="10127030" cy="712262"/>
          </a:xfrm>
        </p:spPr>
        <p:txBody>
          <a:bodyPr>
            <a:normAutofit fontScale="90000"/>
          </a:bodyPr>
          <a:lstStyle/>
          <a:p>
            <a:r>
              <a:rPr lang="de-DE" sz="3500" dirty="0"/>
              <a:t>Experiments </a:t>
            </a:r>
            <a:r>
              <a:rPr lang="de-DE" sz="3500" dirty="0" err="1"/>
              <a:t>with</a:t>
            </a:r>
            <a:r>
              <a:rPr lang="de-DE" sz="3500" dirty="0"/>
              <a:t> fully-</a:t>
            </a:r>
            <a:r>
              <a:rPr lang="de-DE" sz="3500" dirty="0" err="1"/>
              <a:t>connected</a:t>
            </a:r>
            <a:r>
              <a:rPr lang="de-DE" sz="3500" dirty="0"/>
              <a:t> NN after </a:t>
            </a:r>
            <a:r>
              <a:rPr lang="de-DE" sz="3500" dirty="0" err="1"/>
              <a:t>applying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PCA</a:t>
            </a:r>
            <a:endParaRPr lang="de-AT" sz="3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8D8268-F3D4-4D8B-BD1F-0978E63B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53" y="2436695"/>
            <a:ext cx="5952577" cy="36810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FB7B13-16F6-44B4-9C76-AF6D68193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0173" y="2436695"/>
            <a:ext cx="5869954" cy="366374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D1C9B2-9748-494E-A325-4F5842FEFF65}"/>
              </a:ext>
            </a:extLst>
          </p:cNvPr>
          <p:cNvSpPr txBox="1"/>
          <p:nvPr/>
        </p:nvSpPr>
        <p:spPr>
          <a:xfrm>
            <a:off x="410543" y="1704227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</a:t>
            </a:r>
            <a:r>
              <a:rPr lang="de-DE" dirty="0" err="1"/>
              <a:t>layers</a:t>
            </a:r>
            <a:r>
              <a:rPr lang="de-DE" dirty="0"/>
              <a:t> (100, 100 </a:t>
            </a:r>
            <a:r>
              <a:rPr lang="de-DE" dirty="0" err="1"/>
              <a:t>neurons</a:t>
            </a:r>
            <a:r>
              <a:rPr lang="de-DE" dirty="0"/>
              <a:t>), RELU, 95%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(225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C860AB-5F66-4680-80F9-AF798E00D43B}"/>
              </a:ext>
            </a:extLst>
          </p:cNvPr>
          <p:cNvSpPr txBox="1"/>
          <p:nvPr/>
        </p:nvSpPr>
        <p:spPr>
          <a:xfrm>
            <a:off x="6436883" y="1711289"/>
            <a:ext cx="567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</a:t>
            </a:r>
            <a:r>
              <a:rPr lang="de-DE" dirty="0" err="1"/>
              <a:t>layers</a:t>
            </a:r>
            <a:r>
              <a:rPr lang="de-DE" dirty="0"/>
              <a:t> (500, 500 </a:t>
            </a:r>
            <a:r>
              <a:rPr lang="de-DE" dirty="0" err="1"/>
              <a:t>neurons</a:t>
            </a:r>
            <a:r>
              <a:rPr lang="de-DE" dirty="0"/>
              <a:t>), RELU, 95%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(225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001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(100, 100 </a:t>
            </a:r>
            <a:r>
              <a:rPr lang="de-DE" sz="2500" dirty="0" err="1"/>
              <a:t>neurons</a:t>
            </a:r>
            <a:r>
              <a:rPr lang="de-DE" sz="2500" dirty="0"/>
              <a:t>), RELU, 95%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               (100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179" y="1317035"/>
            <a:ext cx="10089374" cy="43891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≈51,8%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98725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(500, 500 </a:t>
            </a:r>
            <a:r>
              <a:rPr lang="de-DE" sz="2500" dirty="0" err="1"/>
              <a:t>neurons</a:t>
            </a:r>
            <a:r>
              <a:rPr lang="de-DE" sz="2500" dirty="0"/>
              <a:t>), RELU, 95%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         (225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630" y="1264642"/>
            <a:ext cx="10327592" cy="44787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≈57%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6415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15" y="553051"/>
            <a:ext cx="10127030" cy="712262"/>
          </a:xfrm>
        </p:spPr>
        <p:txBody>
          <a:bodyPr>
            <a:normAutofit fontScale="90000"/>
          </a:bodyPr>
          <a:lstStyle/>
          <a:p>
            <a:r>
              <a:rPr lang="de-DE" sz="3500" dirty="0"/>
              <a:t>Experiments </a:t>
            </a:r>
            <a:r>
              <a:rPr lang="de-DE" sz="3500" dirty="0" err="1"/>
              <a:t>with</a:t>
            </a:r>
            <a:r>
              <a:rPr lang="de-DE" sz="3500" dirty="0"/>
              <a:t> fully-</a:t>
            </a:r>
            <a:r>
              <a:rPr lang="de-DE" sz="3500" dirty="0" err="1"/>
              <a:t>connected</a:t>
            </a:r>
            <a:r>
              <a:rPr lang="de-DE" sz="3500" dirty="0"/>
              <a:t> NN after </a:t>
            </a:r>
            <a:r>
              <a:rPr lang="de-DE" sz="3500" dirty="0" err="1"/>
              <a:t>applying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PCA</a:t>
            </a:r>
            <a:endParaRPr lang="de-AT" sz="35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5F1A03-CC87-44A4-B789-A0A7D084279D}"/>
              </a:ext>
            </a:extLst>
          </p:cNvPr>
          <p:cNvSpPr txBox="1"/>
          <p:nvPr/>
        </p:nvSpPr>
        <p:spPr>
          <a:xfrm>
            <a:off x="6361763" y="1517329"/>
            <a:ext cx="5830237" cy="176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500" dirty="0"/>
              <a:t>6 </a:t>
            </a:r>
            <a:r>
              <a:rPr lang="de-DE" sz="2500" dirty="0" err="1"/>
              <a:t>layers</a:t>
            </a:r>
            <a:r>
              <a:rPr lang="de-DE" sz="2500" dirty="0"/>
              <a:t> (</a:t>
            </a:r>
            <a:r>
              <a:rPr lang="de-AT" sz="2500" dirty="0"/>
              <a:t>200, 200, 200, 100, 100, 100 </a:t>
            </a:r>
            <a:r>
              <a:rPr lang="de-DE" sz="2500" dirty="0" err="1"/>
              <a:t>neurons</a:t>
            </a:r>
            <a:r>
              <a:rPr lang="de-DE" sz="2500" dirty="0"/>
              <a:t>), RELU, 95%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(225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B61B59-CDAF-4799-9488-ED5F7C20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33" y="1361326"/>
            <a:ext cx="5158508" cy="51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59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6 </a:t>
            </a:r>
            <a:r>
              <a:rPr lang="de-DE" sz="2500" dirty="0" err="1"/>
              <a:t>layers</a:t>
            </a:r>
            <a:r>
              <a:rPr lang="de-DE" sz="2500" dirty="0"/>
              <a:t> (200, 200, 200, 100, 100, 100 </a:t>
            </a:r>
            <a:r>
              <a:rPr lang="de-DE" sz="2500" dirty="0" err="1"/>
              <a:t>neurons</a:t>
            </a:r>
            <a:r>
              <a:rPr lang="de-DE" sz="2500" dirty="0"/>
              <a:t>), RELU, 95%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(225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073" y="1317035"/>
            <a:ext cx="10131584" cy="43891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≈49,9%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98895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793B39E-0133-4411-8246-41A7ADC0F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0733" y="1708288"/>
            <a:ext cx="9144000" cy="2387600"/>
          </a:xfrm>
        </p:spPr>
        <p:txBody>
          <a:bodyPr/>
          <a:lstStyle/>
          <a:p>
            <a:r>
              <a:rPr lang="de-DE" sz="6000" dirty="0"/>
              <a:t>Experiments </a:t>
            </a:r>
            <a:r>
              <a:rPr lang="de-DE" sz="6000" dirty="0" err="1"/>
              <a:t>with</a:t>
            </a:r>
            <a:r>
              <a:rPr lang="de-DE" sz="6000" dirty="0"/>
              <a:t> convolutional NN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45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218"/>
            <a:ext cx="9144000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Load and </a:t>
            </a:r>
            <a:r>
              <a:rPr lang="de-DE" sz="5000" dirty="0" err="1"/>
              <a:t>preprocess</a:t>
            </a:r>
            <a:r>
              <a:rPr lang="de-DE" sz="5000" dirty="0"/>
              <a:t> </a:t>
            </a:r>
            <a:r>
              <a:rPr lang="de-DE" sz="5000" dirty="0" err="1"/>
              <a:t>data</a:t>
            </a:r>
            <a:endParaRPr lang="de-AT" sz="5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6C8A7C-C64F-48A2-8CAB-118610A2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900470"/>
            <a:ext cx="6736782" cy="573365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2B67BFA-439C-476A-9D47-9759BBD3F27E}"/>
              </a:ext>
            </a:extLst>
          </p:cNvPr>
          <p:cNvSpPr txBox="1"/>
          <p:nvPr/>
        </p:nvSpPr>
        <p:spPr>
          <a:xfrm>
            <a:off x="7297838" y="1143000"/>
            <a:ext cx="4696042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dirty="0"/>
              <a:t>- Load Cifar-10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AT" dirty="0"/>
              <a:t>- </a:t>
            </a:r>
            <a:r>
              <a:rPr lang="de-AT" dirty="0" err="1"/>
              <a:t>Normalize</a:t>
            </a:r>
            <a:r>
              <a:rPr lang="de-AT" dirty="0"/>
              <a:t> </a:t>
            </a:r>
            <a:r>
              <a:rPr lang="de-AT" dirty="0" err="1"/>
              <a:t>x_train</a:t>
            </a:r>
            <a:r>
              <a:rPr lang="de-AT" dirty="0"/>
              <a:t> and </a:t>
            </a:r>
            <a:r>
              <a:rPr lang="de-AT" dirty="0" err="1"/>
              <a:t>x_test</a:t>
            </a:r>
            <a:r>
              <a:rPr lang="de-AT" dirty="0"/>
              <a:t> (</a:t>
            </a:r>
            <a:r>
              <a:rPr lang="de-AT" dirty="0" err="1"/>
              <a:t>devide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255)</a:t>
            </a:r>
          </a:p>
          <a:p>
            <a:pPr>
              <a:lnSpc>
                <a:spcPct val="200000"/>
              </a:lnSpc>
            </a:pPr>
            <a:r>
              <a:rPr lang="de-AT" dirty="0"/>
              <a:t>- </a:t>
            </a:r>
            <a:r>
              <a:rPr lang="en-US" dirty="0"/>
              <a:t>Represent the labels in categorical form</a:t>
            </a:r>
            <a:endParaRPr lang="de-AT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C2EB9B6-4076-4796-B2FF-67E0E6BE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89" y="4027690"/>
            <a:ext cx="1511309" cy="98030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57E7F41-F2EC-4442-81D8-0C399E22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654" y="4178999"/>
            <a:ext cx="4035346" cy="67769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0C28CCE-C865-4AB8-A382-81DED29CB15B}"/>
              </a:ext>
            </a:extLst>
          </p:cNvPr>
          <p:cNvSpPr txBox="1"/>
          <p:nvPr/>
        </p:nvSpPr>
        <p:spPr>
          <a:xfrm>
            <a:off x="7025310" y="3648521"/>
            <a:ext cx="11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By </a:t>
            </a:r>
            <a:r>
              <a:rPr lang="de-DE" dirty="0" err="1"/>
              <a:t>default</a:t>
            </a:r>
            <a:endParaRPr lang="de-AT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1A5345-4CED-454B-8776-753ECC5358FC}"/>
              </a:ext>
            </a:extLst>
          </p:cNvPr>
          <p:cNvSpPr txBox="1"/>
          <p:nvPr/>
        </p:nvSpPr>
        <p:spPr>
          <a:xfrm>
            <a:off x="8667048" y="3651293"/>
            <a:ext cx="326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497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026" y="417736"/>
            <a:ext cx="11936668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Experiments </a:t>
            </a:r>
            <a:r>
              <a:rPr lang="de-DE" sz="5000" dirty="0" err="1"/>
              <a:t>with</a:t>
            </a:r>
            <a:r>
              <a:rPr lang="de-DE" sz="5000" dirty="0"/>
              <a:t> CNN</a:t>
            </a:r>
            <a:br>
              <a:rPr lang="de-DE" sz="5000" dirty="0"/>
            </a:br>
            <a:r>
              <a:rPr lang="en-US" sz="3300" dirty="0"/>
              <a:t>CNN architecture with 1 fully-connected layer on the head without dropout</a:t>
            </a:r>
            <a:endParaRPr lang="de-AT" sz="3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195540-48E0-4ED9-876E-8EC43BEE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264" y="1319202"/>
            <a:ext cx="5730713" cy="51210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1D4033-7287-463F-8F61-15D8BD8B0240}"/>
              </a:ext>
            </a:extLst>
          </p:cNvPr>
          <p:cNvSpPr txBox="1"/>
          <p:nvPr/>
        </p:nvSpPr>
        <p:spPr>
          <a:xfrm>
            <a:off x="6350189" y="1332136"/>
            <a:ext cx="5830237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 (</a:t>
            </a:r>
            <a:r>
              <a:rPr lang="de-DE" sz="2500" dirty="0" err="1"/>
              <a:t>kernel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= 3x3, </a:t>
            </a:r>
            <a:r>
              <a:rPr lang="de-DE" sz="2500" dirty="0" err="1"/>
              <a:t>stride</a:t>
            </a:r>
            <a:r>
              <a:rPr lang="de-DE" sz="2500" dirty="0"/>
              <a:t> = 1, </a:t>
            </a:r>
            <a:r>
              <a:rPr lang="de-DE" sz="2500" dirty="0" err="1"/>
              <a:t>padding</a:t>
            </a:r>
            <a:r>
              <a:rPr lang="de-DE" sz="2500" dirty="0"/>
              <a:t> = 1, </a:t>
            </a:r>
            <a:r>
              <a:rPr lang="de-DE" sz="2500" dirty="0" err="1"/>
              <a:t>activation</a:t>
            </a:r>
            <a:r>
              <a:rPr lang="de-DE" sz="2500" dirty="0"/>
              <a:t> </a:t>
            </a:r>
            <a:r>
              <a:rPr lang="de-DE" sz="2500" dirty="0" err="1"/>
              <a:t>function</a:t>
            </a:r>
            <a:r>
              <a:rPr lang="de-DE" sz="2500" dirty="0"/>
              <a:t> </a:t>
            </a:r>
            <a:r>
              <a:rPr lang="de-DE" sz="2500" dirty="0" err="1"/>
              <a:t>Leaky</a:t>
            </a:r>
            <a:r>
              <a:rPr lang="de-DE" sz="2500" dirty="0"/>
              <a:t> </a:t>
            </a:r>
            <a:r>
              <a:rPr lang="de-DE" sz="2500" dirty="0" err="1"/>
              <a:t>ReLU</a:t>
            </a:r>
            <a:r>
              <a:rPr lang="de-DE" sz="2500" dirty="0"/>
              <a:t>, </a:t>
            </a:r>
            <a:r>
              <a:rPr lang="de-DE" sz="2500" dirty="0" err="1"/>
              <a:t>max</a:t>
            </a:r>
            <a:r>
              <a:rPr lang="de-DE" sz="2500" dirty="0"/>
              <a:t> </a:t>
            </a:r>
            <a:r>
              <a:rPr lang="de-DE" sz="2500" dirty="0" err="1"/>
              <a:t>pooling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 after </a:t>
            </a:r>
            <a:r>
              <a:rPr lang="de-DE" sz="2500" dirty="0" err="1"/>
              <a:t>each</a:t>
            </a:r>
            <a:r>
              <a:rPr lang="de-DE" sz="2500" dirty="0"/>
              <a:t> </a:t>
            </a:r>
            <a:r>
              <a:rPr lang="de-DE" sz="2500" dirty="0" err="1"/>
              <a:t>conv</a:t>
            </a:r>
            <a:r>
              <a:rPr lang="de-DE" sz="2500" dirty="0"/>
              <a:t>. </a:t>
            </a:r>
            <a:r>
              <a:rPr lang="de-DE" sz="2500" dirty="0" err="1"/>
              <a:t>layer</a:t>
            </a:r>
            <a:r>
              <a:rPr lang="de-DE" sz="2500" dirty="0"/>
              <a:t> </a:t>
            </a:r>
            <a:r>
              <a:rPr lang="de-DE" sz="2500" dirty="0" err="1"/>
              <a:t>with</a:t>
            </a:r>
            <a:r>
              <a:rPr lang="de-DE" sz="2500" dirty="0"/>
              <a:t> 4x4 </a:t>
            </a:r>
            <a:r>
              <a:rPr lang="de-DE" sz="2500" dirty="0" err="1"/>
              <a:t>kernel</a:t>
            </a:r>
            <a:r>
              <a:rPr lang="de-DE" sz="2500" dirty="0"/>
              <a:t> and </a:t>
            </a:r>
            <a:r>
              <a:rPr lang="de-DE" sz="2500" dirty="0" err="1"/>
              <a:t>stride</a:t>
            </a:r>
            <a:r>
              <a:rPr lang="de-DE" sz="2500" dirty="0"/>
              <a:t>=2),    1 fully-</a:t>
            </a:r>
            <a:r>
              <a:rPr lang="de-DE" sz="2500" dirty="0" err="1"/>
              <a:t>connected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  (128 </a:t>
            </a:r>
            <a:r>
              <a:rPr lang="de-DE" sz="2500" dirty="0" err="1"/>
              <a:t>neurons</a:t>
            </a:r>
            <a:r>
              <a:rPr lang="de-DE" sz="2500" dirty="0"/>
              <a:t>)</a:t>
            </a:r>
            <a:endParaRPr lang="ru-RU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1st </a:t>
            </a:r>
            <a:r>
              <a:rPr lang="de-DE" sz="2500" dirty="0" err="1"/>
              <a:t>layer</a:t>
            </a:r>
            <a:r>
              <a:rPr lang="de-DE" sz="2500" dirty="0"/>
              <a:t> – 64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2nd </a:t>
            </a:r>
            <a:r>
              <a:rPr lang="de-DE" sz="2500" dirty="0" err="1"/>
              <a:t>layer</a:t>
            </a:r>
            <a:r>
              <a:rPr lang="de-DE" sz="2500" dirty="0"/>
              <a:t> – 128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3rd </a:t>
            </a:r>
            <a:r>
              <a:rPr lang="de-DE" sz="2500" dirty="0" err="1"/>
              <a:t>layer</a:t>
            </a:r>
            <a:r>
              <a:rPr lang="de-DE" sz="2500" dirty="0"/>
              <a:t> – 256 </a:t>
            </a:r>
            <a:r>
              <a:rPr lang="de-DE" sz="2500" dirty="0" err="1"/>
              <a:t>filters</a:t>
            </a:r>
            <a:endParaRPr lang="de-AT" sz="2500" dirty="0"/>
          </a:p>
        </p:txBody>
      </p:sp>
    </p:spTree>
    <p:extLst>
      <p:ext uri="{BB962C8B-B14F-4D97-AF65-F5344CB8AC3E}">
        <p14:creationId xmlns:p14="http://schemas.microsoft.com/office/powerpoint/2010/main" val="300262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, 1 fully-</a:t>
            </a:r>
            <a:r>
              <a:rPr lang="de-DE" sz="2500" dirty="0" err="1"/>
              <a:t>connected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, </a:t>
            </a:r>
            <a:r>
              <a:rPr lang="de-DE" sz="2500" dirty="0" err="1"/>
              <a:t>without</a:t>
            </a:r>
            <a:r>
              <a:rPr lang="de-DE" sz="2500" dirty="0"/>
              <a:t> </a:t>
            </a:r>
            <a:r>
              <a:rPr lang="de-DE" sz="2500" dirty="0" err="1"/>
              <a:t>dropout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241" y="1274487"/>
            <a:ext cx="10435768" cy="46633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≈77%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65284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898" y="488547"/>
            <a:ext cx="9986334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Experiments </a:t>
            </a:r>
            <a:r>
              <a:rPr lang="de-DE" sz="5000" dirty="0" err="1"/>
              <a:t>with</a:t>
            </a:r>
            <a:r>
              <a:rPr lang="de-DE" sz="5000" dirty="0"/>
              <a:t> CNN</a:t>
            </a:r>
            <a:br>
              <a:rPr lang="de-DE" sz="5000" dirty="0"/>
            </a:br>
            <a:r>
              <a:rPr lang="en-US" sz="3300" dirty="0"/>
              <a:t>CNN architecture without FCNN on the head without dropout</a:t>
            </a:r>
            <a:endParaRPr lang="de-AT" sz="3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195540-48E0-4ED9-876E-8EC43BEE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050" y="1365362"/>
            <a:ext cx="5730713" cy="50040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1D4033-7287-463F-8F61-15D8BD8B0240}"/>
              </a:ext>
            </a:extLst>
          </p:cNvPr>
          <p:cNvSpPr txBox="1"/>
          <p:nvPr/>
        </p:nvSpPr>
        <p:spPr>
          <a:xfrm>
            <a:off x="6361763" y="1424732"/>
            <a:ext cx="5830237" cy="407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 (</a:t>
            </a:r>
            <a:r>
              <a:rPr lang="de-DE" sz="2500" dirty="0" err="1"/>
              <a:t>kernel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= 3x3, </a:t>
            </a:r>
            <a:r>
              <a:rPr lang="de-DE" sz="2500" dirty="0" err="1"/>
              <a:t>stride</a:t>
            </a:r>
            <a:r>
              <a:rPr lang="de-DE" sz="2500" dirty="0"/>
              <a:t> = 1, </a:t>
            </a:r>
            <a:r>
              <a:rPr lang="de-DE" sz="2500" dirty="0" err="1"/>
              <a:t>padding</a:t>
            </a:r>
            <a:r>
              <a:rPr lang="de-DE" sz="2500" dirty="0"/>
              <a:t> = 1, </a:t>
            </a:r>
            <a:r>
              <a:rPr lang="de-DE" sz="2500" dirty="0" err="1"/>
              <a:t>activation</a:t>
            </a:r>
            <a:r>
              <a:rPr lang="de-DE" sz="2500" dirty="0"/>
              <a:t> </a:t>
            </a:r>
            <a:r>
              <a:rPr lang="de-DE" sz="2500" dirty="0" err="1"/>
              <a:t>function</a:t>
            </a:r>
            <a:r>
              <a:rPr lang="de-DE" sz="2500" dirty="0"/>
              <a:t> </a:t>
            </a:r>
            <a:r>
              <a:rPr lang="de-DE" sz="2500" dirty="0" err="1"/>
              <a:t>Leaky</a:t>
            </a:r>
            <a:r>
              <a:rPr lang="de-DE" sz="2500" dirty="0"/>
              <a:t> </a:t>
            </a:r>
            <a:r>
              <a:rPr lang="de-DE" sz="2500" dirty="0" err="1"/>
              <a:t>ReLU</a:t>
            </a:r>
            <a:r>
              <a:rPr lang="de-DE" sz="2500" dirty="0"/>
              <a:t>, </a:t>
            </a:r>
            <a:r>
              <a:rPr lang="de-DE" sz="2500" dirty="0" err="1"/>
              <a:t>max</a:t>
            </a:r>
            <a:r>
              <a:rPr lang="de-DE" sz="2500" dirty="0"/>
              <a:t> </a:t>
            </a:r>
            <a:r>
              <a:rPr lang="de-DE" sz="2500" dirty="0" err="1"/>
              <a:t>pooling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 after </a:t>
            </a:r>
            <a:r>
              <a:rPr lang="de-DE" sz="2500" dirty="0" err="1"/>
              <a:t>each</a:t>
            </a:r>
            <a:r>
              <a:rPr lang="de-DE" sz="2500" dirty="0"/>
              <a:t> </a:t>
            </a:r>
            <a:r>
              <a:rPr lang="de-DE" sz="2500" dirty="0" err="1"/>
              <a:t>conv</a:t>
            </a:r>
            <a:r>
              <a:rPr lang="de-DE" sz="2500" dirty="0"/>
              <a:t>. </a:t>
            </a:r>
            <a:r>
              <a:rPr lang="de-DE" sz="2500" dirty="0" err="1"/>
              <a:t>layer</a:t>
            </a:r>
            <a:r>
              <a:rPr lang="de-DE" sz="2500" dirty="0"/>
              <a:t> </a:t>
            </a:r>
            <a:r>
              <a:rPr lang="de-DE" sz="2500" dirty="0" err="1"/>
              <a:t>with</a:t>
            </a:r>
            <a:r>
              <a:rPr lang="de-DE" sz="2500" dirty="0"/>
              <a:t> 4x4 </a:t>
            </a:r>
            <a:r>
              <a:rPr lang="de-DE" sz="2500" dirty="0" err="1"/>
              <a:t>kernel</a:t>
            </a:r>
            <a:r>
              <a:rPr lang="de-DE" sz="2500" dirty="0"/>
              <a:t> and </a:t>
            </a:r>
            <a:r>
              <a:rPr lang="de-DE" sz="2500" dirty="0" err="1"/>
              <a:t>stride</a:t>
            </a:r>
            <a:r>
              <a:rPr lang="de-DE" sz="2500" dirty="0"/>
              <a:t>=2), 1st </a:t>
            </a:r>
            <a:r>
              <a:rPr lang="de-DE" sz="2500" dirty="0" err="1"/>
              <a:t>layer</a:t>
            </a:r>
            <a:r>
              <a:rPr lang="de-DE" sz="2500" dirty="0"/>
              <a:t> – 64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2nd </a:t>
            </a:r>
            <a:r>
              <a:rPr lang="de-DE" sz="2500" dirty="0" err="1"/>
              <a:t>layer</a:t>
            </a:r>
            <a:r>
              <a:rPr lang="de-DE" sz="2500" dirty="0"/>
              <a:t> – 128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3rd </a:t>
            </a:r>
            <a:r>
              <a:rPr lang="de-DE" sz="2500" dirty="0" err="1"/>
              <a:t>layer</a:t>
            </a:r>
            <a:r>
              <a:rPr lang="de-DE" sz="2500" dirty="0"/>
              <a:t> – 256 </a:t>
            </a:r>
            <a:r>
              <a:rPr lang="de-DE" sz="2500" dirty="0" err="1"/>
              <a:t>filters</a:t>
            </a:r>
            <a:endParaRPr lang="de-AT" sz="2500" dirty="0"/>
          </a:p>
        </p:txBody>
      </p:sp>
    </p:spTree>
    <p:extLst>
      <p:ext uri="{BB962C8B-B14F-4D97-AF65-F5344CB8AC3E}">
        <p14:creationId xmlns:p14="http://schemas.microsoft.com/office/powerpoint/2010/main" val="2783152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555" y="469231"/>
            <a:ext cx="10127030" cy="712262"/>
          </a:xfrm>
        </p:spPr>
        <p:txBody>
          <a:bodyPr>
            <a:noAutofit/>
          </a:bodyPr>
          <a:lstStyle/>
          <a:p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,  </a:t>
            </a:r>
            <a:r>
              <a:rPr lang="de-DE" sz="2500" dirty="0" err="1"/>
              <a:t>without</a:t>
            </a:r>
            <a:r>
              <a:rPr lang="de-DE" sz="2500" dirty="0"/>
              <a:t> FC </a:t>
            </a:r>
            <a:r>
              <a:rPr lang="de-DE" sz="2500" dirty="0" err="1"/>
              <a:t>layers</a:t>
            </a:r>
            <a:r>
              <a:rPr lang="de-DE" sz="2500" dirty="0"/>
              <a:t>, </a:t>
            </a:r>
            <a:r>
              <a:rPr lang="de-DE" sz="2500" dirty="0" err="1"/>
              <a:t>without</a:t>
            </a:r>
            <a:r>
              <a:rPr lang="de-DE" sz="2500" dirty="0"/>
              <a:t> </a:t>
            </a:r>
            <a:r>
              <a:rPr lang="de-DE" sz="2500" dirty="0" err="1"/>
              <a:t>dropout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017" y="1327576"/>
            <a:ext cx="10179698" cy="444430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≈73,8%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613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026" y="417736"/>
            <a:ext cx="11936668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Experiments </a:t>
            </a:r>
            <a:r>
              <a:rPr lang="de-DE" sz="5000" dirty="0" err="1"/>
              <a:t>with</a:t>
            </a:r>
            <a:r>
              <a:rPr lang="de-DE" sz="5000" dirty="0"/>
              <a:t> CNN</a:t>
            </a:r>
            <a:br>
              <a:rPr lang="de-DE" sz="5000" dirty="0"/>
            </a:br>
            <a:r>
              <a:rPr lang="en-US" sz="3300" dirty="0"/>
              <a:t>CNN architecture with 1 fully-connected layer on the head with dropout</a:t>
            </a:r>
            <a:endParaRPr lang="de-AT" sz="3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195540-48E0-4ED9-876E-8EC43BEE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36" y="1319202"/>
            <a:ext cx="5419169" cy="51210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1D4033-7287-463F-8F61-15D8BD8B0240}"/>
              </a:ext>
            </a:extLst>
          </p:cNvPr>
          <p:cNvSpPr txBox="1"/>
          <p:nvPr/>
        </p:nvSpPr>
        <p:spPr>
          <a:xfrm>
            <a:off x="6350189" y="1332136"/>
            <a:ext cx="5830237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 (</a:t>
            </a:r>
            <a:r>
              <a:rPr lang="de-DE" sz="2500" dirty="0" err="1"/>
              <a:t>kernel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= 3x3, </a:t>
            </a:r>
            <a:r>
              <a:rPr lang="de-DE" sz="2500" dirty="0" err="1"/>
              <a:t>stride</a:t>
            </a:r>
            <a:r>
              <a:rPr lang="de-DE" sz="2500" dirty="0"/>
              <a:t> = 1, </a:t>
            </a:r>
            <a:r>
              <a:rPr lang="de-DE" sz="2500" dirty="0" err="1"/>
              <a:t>padding</a:t>
            </a:r>
            <a:r>
              <a:rPr lang="de-DE" sz="2500" dirty="0"/>
              <a:t> = 1, </a:t>
            </a:r>
            <a:r>
              <a:rPr lang="de-DE" sz="2500" dirty="0" err="1"/>
              <a:t>activation</a:t>
            </a:r>
            <a:r>
              <a:rPr lang="de-DE" sz="2500" dirty="0"/>
              <a:t> </a:t>
            </a:r>
            <a:r>
              <a:rPr lang="de-DE" sz="2500" dirty="0" err="1"/>
              <a:t>function</a:t>
            </a:r>
            <a:r>
              <a:rPr lang="de-DE" sz="2500" dirty="0"/>
              <a:t> </a:t>
            </a:r>
            <a:r>
              <a:rPr lang="de-DE" sz="2500" dirty="0" err="1"/>
              <a:t>Leaky</a:t>
            </a:r>
            <a:r>
              <a:rPr lang="de-DE" sz="2500" dirty="0"/>
              <a:t> </a:t>
            </a:r>
            <a:r>
              <a:rPr lang="de-DE" sz="2500" dirty="0" err="1"/>
              <a:t>ReLU</a:t>
            </a:r>
            <a:r>
              <a:rPr lang="de-DE" sz="2500" dirty="0"/>
              <a:t>, </a:t>
            </a:r>
            <a:r>
              <a:rPr lang="de-DE" sz="2500" dirty="0" err="1"/>
              <a:t>max</a:t>
            </a:r>
            <a:r>
              <a:rPr lang="de-DE" sz="2500" dirty="0"/>
              <a:t> </a:t>
            </a:r>
            <a:r>
              <a:rPr lang="de-DE" sz="2500" dirty="0" err="1"/>
              <a:t>pooling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 after </a:t>
            </a:r>
            <a:r>
              <a:rPr lang="de-DE" sz="2500" dirty="0" err="1"/>
              <a:t>each</a:t>
            </a:r>
            <a:r>
              <a:rPr lang="de-DE" sz="2500" dirty="0"/>
              <a:t> </a:t>
            </a:r>
            <a:r>
              <a:rPr lang="de-DE" sz="2500" dirty="0" err="1"/>
              <a:t>conv</a:t>
            </a:r>
            <a:r>
              <a:rPr lang="de-DE" sz="2500" dirty="0"/>
              <a:t>. </a:t>
            </a:r>
            <a:r>
              <a:rPr lang="de-DE" sz="2500" dirty="0" err="1"/>
              <a:t>layer</a:t>
            </a:r>
            <a:r>
              <a:rPr lang="de-DE" sz="2500" dirty="0"/>
              <a:t> </a:t>
            </a:r>
            <a:r>
              <a:rPr lang="de-DE" sz="2500" dirty="0" err="1"/>
              <a:t>with</a:t>
            </a:r>
            <a:r>
              <a:rPr lang="de-DE" sz="2500" dirty="0"/>
              <a:t> 4x4 </a:t>
            </a:r>
            <a:r>
              <a:rPr lang="de-DE" sz="2500" dirty="0" err="1"/>
              <a:t>kernel</a:t>
            </a:r>
            <a:r>
              <a:rPr lang="de-DE" sz="2500" dirty="0"/>
              <a:t> and </a:t>
            </a:r>
            <a:r>
              <a:rPr lang="de-DE" sz="2500" dirty="0" err="1"/>
              <a:t>stride</a:t>
            </a:r>
            <a:r>
              <a:rPr lang="de-DE" sz="2500" dirty="0"/>
              <a:t>=2),    1 fully-</a:t>
            </a:r>
            <a:r>
              <a:rPr lang="de-DE" sz="2500" dirty="0" err="1"/>
              <a:t>connected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 (256 </a:t>
            </a:r>
            <a:r>
              <a:rPr lang="de-DE" sz="2500" dirty="0" err="1"/>
              <a:t>neurons</a:t>
            </a:r>
            <a:r>
              <a:rPr lang="de-DE" sz="2500" dirty="0"/>
              <a:t>)</a:t>
            </a:r>
            <a:endParaRPr lang="ru-RU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1st </a:t>
            </a:r>
            <a:r>
              <a:rPr lang="de-DE" sz="2500" dirty="0" err="1"/>
              <a:t>layer</a:t>
            </a:r>
            <a:r>
              <a:rPr lang="de-DE" sz="2500" dirty="0"/>
              <a:t> – 64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2nd </a:t>
            </a:r>
            <a:r>
              <a:rPr lang="de-DE" sz="2500" dirty="0" err="1"/>
              <a:t>layer</a:t>
            </a:r>
            <a:r>
              <a:rPr lang="de-DE" sz="2500" dirty="0"/>
              <a:t> – 128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3rd </a:t>
            </a:r>
            <a:r>
              <a:rPr lang="de-DE" sz="2500" dirty="0" err="1"/>
              <a:t>layer</a:t>
            </a:r>
            <a:r>
              <a:rPr lang="de-DE" sz="2500" dirty="0"/>
              <a:t> – 256 </a:t>
            </a:r>
            <a:r>
              <a:rPr lang="de-DE" sz="2500" dirty="0" err="1"/>
              <a:t>filters</a:t>
            </a:r>
            <a:endParaRPr lang="de-AT" sz="2500" dirty="0"/>
          </a:p>
        </p:txBody>
      </p:sp>
    </p:spTree>
    <p:extLst>
      <p:ext uri="{BB962C8B-B14F-4D97-AF65-F5344CB8AC3E}">
        <p14:creationId xmlns:p14="http://schemas.microsoft.com/office/powerpoint/2010/main" val="343109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061" y="469231"/>
            <a:ext cx="10435768" cy="712262"/>
          </a:xfrm>
        </p:spPr>
        <p:txBody>
          <a:bodyPr>
            <a:noAutofit/>
          </a:bodyPr>
          <a:lstStyle/>
          <a:p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, 1 fully-</a:t>
            </a:r>
            <a:r>
              <a:rPr lang="de-DE" sz="2500" dirty="0" err="1"/>
              <a:t>connected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 (256 </a:t>
            </a:r>
            <a:r>
              <a:rPr lang="de-DE" sz="2500" dirty="0" err="1"/>
              <a:t>neurons</a:t>
            </a:r>
            <a:r>
              <a:rPr lang="de-DE" sz="2500" dirty="0"/>
              <a:t>), </a:t>
            </a:r>
            <a:r>
              <a:rPr lang="de-DE" sz="2500" dirty="0" err="1"/>
              <a:t>with</a:t>
            </a:r>
            <a:r>
              <a:rPr lang="de-DE" sz="2500" dirty="0"/>
              <a:t> </a:t>
            </a:r>
            <a:r>
              <a:rPr lang="de-DE" sz="2500" dirty="0" err="1"/>
              <a:t>dropout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241" y="1364129"/>
            <a:ext cx="10435768" cy="448404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≈76,2%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26058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026" y="487183"/>
            <a:ext cx="11936668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Experiments </a:t>
            </a:r>
            <a:r>
              <a:rPr lang="de-DE" sz="5000" dirty="0" err="1"/>
              <a:t>with</a:t>
            </a:r>
            <a:r>
              <a:rPr lang="de-DE" sz="5000" dirty="0"/>
              <a:t> CNN</a:t>
            </a:r>
            <a:br>
              <a:rPr lang="de-DE" sz="5000" dirty="0"/>
            </a:br>
            <a:r>
              <a:rPr lang="en-US" sz="3300" dirty="0"/>
              <a:t>CNN architecture with 2 fully-connected layers on the head with dropout</a:t>
            </a:r>
            <a:endParaRPr lang="de-AT" sz="3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195540-48E0-4ED9-876E-8EC43BEE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659" y="1199445"/>
            <a:ext cx="4962153" cy="543991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1D4033-7287-463F-8F61-15D8BD8B0240}"/>
              </a:ext>
            </a:extLst>
          </p:cNvPr>
          <p:cNvSpPr txBox="1"/>
          <p:nvPr/>
        </p:nvSpPr>
        <p:spPr>
          <a:xfrm>
            <a:off x="6350189" y="1332136"/>
            <a:ext cx="5830237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 (</a:t>
            </a:r>
            <a:r>
              <a:rPr lang="de-DE" sz="2500" dirty="0" err="1"/>
              <a:t>kernel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= 3x3, </a:t>
            </a:r>
            <a:r>
              <a:rPr lang="de-DE" sz="2500" dirty="0" err="1"/>
              <a:t>stride</a:t>
            </a:r>
            <a:r>
              <a:rPr lang="de-DE" sz="2500" dirty="0"/>
              <a:t> = 1, </a:t>
            </a:r>
            <a:r>
              <a:rPr lang="de-DE" sz="2500" dirty="0" err="1"/>
              <a:t>padding</a:t>
            </a:r>
            <a:r>
              <a:rPr lang="de-DE" sz="2500" dirty="0"/>
              <a:t> = 1, </a:t>
            </a:r>
            <a:r>
              <a:rPr lang="de-DE" sz="2500" dirty="0" err="1"/>
              <a:t>activation</a:t>
            </a:r>
            <a:r>
              <a:rPr lang="de-DE" sz="2500" dirty="0"/>
              <a:t> </a:t>
            </a:r>
            <a:r>
              <a:rPr lang="de-DE" sz="2500" dirty="0" err="1"/>
              <a:t>function</a:t>
            </a:r>
            <a:r>
              <a:rPr lang="de-DE" sz="2500" dirty="0"/>
              <a:t> </a:t>
            </a:r>
            <a:r>
              <a:rPr lang="de-DE" sz="2500" dirty="0" err="1"/>
              <a:t>Leaky</a:t>
            </a:r>
            <a:r>
              <a:rPr lang="de-DE" sz="2500" dirty="0"/>
              <a:t> </a:t>
            </a:r>
            <a:r>
              <a:rPr lang="de-DE" sz="2500" dirty="0" err="1"/>
              <a:t>ReLU</a:t>
            </a:r>
            <a:r>
              <a:rPr lang="de-DE" sz="2500" dirty="0"/>
              <a:t>, </a:t>
            </a:r>
            <a:r>
              <a:rPr lang="de-DE" sz="2500" dirty="0" err="1"/>
              <a:t>max</a:t>
            </a:r>
            <a:r>
              <a:rPr lang="de-DE" sz="2500" dirty="0"/>
              <a:t> </a:t>
            </a:r>
            <a:r>
              <a:rPr lang="de-DE" sz="2500" dirty="0" err="1"/>
              <a:t>pooling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 after </a:t>
            </a:r>
            <a:r>
              <a:rPr lang="de-DE" sz="2500" dirty="0" err="1"/>
              <a:t>each</a:t>
            </a:r>
            <a:r>
              <a:rPr lang="de-DE" sz="2500" dirty="0"/>
              <a:t> </a:t>
            </a:r>
            <a:r>
              <a:rPr lang="de-DE" sz="2500" dirty="0" err="1"/>
              <a:t>conv</a:t>
            </a:r>
            <a:r>
              <a:rPr lang="de-DE" sz="2500" dirty="0"/>
              <a:t>. </a:t>
            </a:r>
            <a:r>
              <a:rPr lang="de-DE" sz="2500" dirty="0" err="1"/>
              <a:t>layer</a:t>
            </a:r>
            <a:r>
              <a:rPr lang="de-DE" sz="2500" dirty="0"/>
              <a:t> </a:t>
            </a:r>
            <a:r>
              <a:rPr lang="de-DE" sz="2500" dirty="0" err="1"/>
              <a:t>with</a:t>
            </a:r>
            <a:r>
              <a:rPr lang="de-DE" sz="2500" dirty="0"/>
              <a:t> 4x4 </a:t>
            </a:r>
            <a:r>
              <a:rPr lang="de-DE" sz="2500" dirty="0" err="1"/>
              <a:t>kernel</a:t>
            </a:r>
            <a:r>
              <a:rPr lang="de-DE" sz="2500" dirty="0"/>
              <a:t> and </a:t>
            </a:r>
            <a:r>
              <a:rPr lang="de-DE" sz="2500" dirty="0" err="1"/>
              <a:t>stride</a:t>
            </a:r>
            <a:r>
              <a:rPr lang="de-DE" sz="2500" dirty="0"/>
              <a:t>=2),    2 fully-</a:t>
            </a:r>
            <a:r>
              <a:rPr lang="de-DE" sz="2500" dirty="0" err="1"/>
              <a:t>connected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 (256 </a:t>
            </a:r>
            <a:r>
              <a:rPr lang="de-DE" sz="2500" dirty="0" err="1"/>
              <a:t>neurons</a:t>
            </a:r>
            <a:r>
              <a:rPr lang="de-DE" sz="2500" dirty="0"/>
              <a:t> </a:t>
            </a:r>
            <a:r>
              <a:rPr lang="de-DE" sz="2500" dirty="0" err="1"/>
              <a:t>each</a:t>
            </a:r>
            <a:r>
              <a:rPr lang="de-DE" sz="2500" dirty="0"/>
              <a:t>)</a:t>
            </a:r>
            <a:endParaRPr lang="ru-RU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1st </a:t>
            </a:r>
            <a:r>
              <a:rPr lang="de-DE" sz="2500" dirty="0" err="1"/>
              <a:t>layer</a:t>
            </a:r>
            <a:r>
              <a:rPr lang="de-DE" sz="2500" dirty="0"/>
              <a:t> – 64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2nd </a:t>
            </a:r>
            <a:r>
              <a:rPr lang="de-DE" sz="2500" dirty="0" err="1"/>
              <a:t>layer</a:t>
            </a:r>
            <a:r>
              <a:rPr lang="de-DE" sz="2500" dirty="0"/>
              <a:t> – 128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3rd </a:t>
            </a:r>
            <a:r>
              <a:rPr lang="de-DE" sz="2500" dirty="0" err="1"/>
              <a:t>layer</a:t>
            </a:r>
            <a:r>
              <a:rPr lang="de-DE" sz="2500" dirty="0"/>
              <a:t> – 256 </a:t>
            </a:r>
            <a:r>
              <a:rPr lang="de-DE" sz="2500" dirty="0" err="1"/>
              <a:t>filters</a:t>
            </a:r>
            <a:endParaRPr lang="de-AT" sz="2500" dirty="0"/>
          </a:p>
        </p:txBody>
      </p:sp>
    </p:spTree>
    <p:extLst>
      <p:ext uri="{BB962C8B-B14F-4D97-AF65-F5344CB8AC3E}">
        <p14:creationId xmlns:p14="http://schemas.microsoft.com/office/powerpoint/2010/main" val="2045576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061" y="469231"/>
            <a:ext cx="10435768" cy="712262"/>
          </a:xfrm>
        </p:spPr>
        <p:txBody>
          <a:bodyPr>
            <a:noAutofit/>
          </a:bodyPr>
          <a:lstStyle/>
          <a:p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, 2 fully-</a:t>
            </a:r>
            <a:r>
              <a:rPr lang="de-DE" sz="2500" dirty="0" err="1"/>
              <a:t>connected</a:t>
            </a:r>
            <a:r>
              <a:rPr lang="de-DE" sz="2500" dirty="0"/>
              <a:t> </a:t>
            </a:r>
            <a:r>
              <a:rPr lang="de-DE" sz="2500" dirty="0" err="1"/>
              <a:t>layers</a:t>
            </a:r>
            <a:r>
              <a:rPr lang="de-DE" sz="2500" dirty="0"/>
              <a:t> (256 </a:t>
            </a:r>
            <a:r>
              <a:rPr lang="de-DE" sz="2500" dirty="0" err="1"/>
              <a:t>neurons</a:t>
            </a:r>
            <a:r>
              <a:rPr lang="de-DE" sz="2500" dirty="0"/>
              <a:t>), </a:t>
            </a:r>
            <a:r>
              <a:rPr lang="de-DE" sz="2500" dirty="0" err="1"/>
              <a:t>with</a:t>
            </a:r>
            <a:r>
              <a:rPr lang="de-DE" sz="2500" dirty="0"/>
              <a:t> </a:t>
            </a:r>
            <a:r>
              <a:rPr lang="de-DE" sz="2500" dirty="0" err="1"/>
              <a:t>dropout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241" y="1370639"/>
            <a:ext cx="10435768" cy="447102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≈77,5%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72480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666"/>
            <a:ext cx="9144000" cy="712262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Experiments </a:t>
            </a:r>
            <a:r>
              <a:rPr lang="de-DE" sz="3600" dirty="0" err="1"/>
              <a:t>with</a:t>
            </a:r>
            <a:r>
              <a:rPr lang="de-DE" sz="3600" dirty="0"/>
              <a:t> CNN. 3 </a:t>
            </a:r>
            <a:r>
              <a:rPr lang="de-DE" sz="3600" dirty="0" err="1"/>
              <a:t>conv</a:t>
            </a:r>
            <a:r>
              <a:rPr lang="de-DE" sz="3600" dirty="0"/>
              <a:t>. </a:t>
            </a:r>
            <a:r>
              <a:rPr lang="de-DE" sz="3600" dirty="0" err="1"/>
              <a:t>Layers</a:t>
            </a:r>
            <a:r>
              <a:rPr lang="de-DE" sz="3600" dirty="0"/>
              <a:t> + </a:t>
            </a:r>
            <a:r>
              <a:rPr lang="en-US" sz="3600" dirty="0"/>
              <a:t>2                    fully-connected layers on the head with dropout</a:t>
            </a:r>
            <a:br>
              <a:rPr lang="ru-RU" sz="3500" dirty="0"/>
            </a:br>
            <a:r>
              <a:rPr lang="de-DE" sz="3500" dirty="0" err="1"/>
              <a:t>Some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</a:t>
            </a:r>
            <a:r>
              <a:rPr lang="de-DE" sz="3500" dirty="0" err="1"/>
              <a:t>the</a:t>
            </a:r>
            <a:r>
              <a:rPr lang="de-DE" sz="3500" dirty="0"/>
              <a:t> </a:t>
            </a:r>
            <a:r>
              <a:rPr lang="de-DE" sz="3500" dirty="0" err="1"/>
              <a:t>missclassified</a:t>
            </a:r>
            <a:r>
              <a:rPr lang="de-DE" sz="3500" dirty="0"/>
              <a:t> images</a:t>
            </a:r>
            <a:endParaRPr lang="de-AT" sz="3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F42E7C-3A3B-4855-92CA-62EF2CDF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858" y="1834982"/>
            <a:ext cx="2339712" cy="4610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28790AB-1312-44E2-A87B-3554AD73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320" y="1863557"/>
            <a:ext cx="2277964" cy="45815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230C61-A26D-4225-837D-D04FC9F1B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571" y="1863557"/>
            <a:ext cx="2338035" cy="4591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761D87-2A7B-4391-8508-C50BDFE02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7733" y="1941662"/>
            <a:ext cx="2278458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2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739" y="2494996"/>
            <a:ext cx="4225091" cy="712262"/>
          </a:xfrm>
        </p:spPr>
        <p:txBody>
          <a:bodyPr>
            <a:normAutofit fontScale="90000"/>
          </a:bodyPr>
          <a:lstStyle/>
          <a:p>
            <a:r>
              <a:rPr lang="de-DE" sz="3200" dirty="0"/>
              <a:t>Experiments </a:t>
            </a:r>
            <a:r>
              <a:rPr lang="de-DE" sz="3200" dirty="0" err="1"/>
              <a:t>with</a:t>
            </a:r>
            <a:r>
              <a:rPr lang="de-DE" sz="3200" dirty="0"/>
              <a:t> CNN. 3 </a:t>
            </a:r>
            <a:r>
              <a:rPr lang="de-DE" sz="3200" dirty="0" err="1"/>
              <a:t>conv</a:t>
            </a:r>
            <a:r>
              <a:rPr lang="de-DE" sz="3200" dirty="0"/>
              <a:t>. </a:t>
            </a:r>
            <a:r>
              <a:rPr lang="de-DE" sz="3200" dirty="0" err="1"/>
              <a:t>Layers</a:t>
            </a:r>
            <a:r>
              <a:rPr lang="de-DE" sz="3200" dirty="0"/>
              <a:t> + </a:t>
            </a:r>
            <a:r>
              <a:rPr lang="en-US" sz="3200" dirty="0"/>
              <a:t>2 fully-connected layers on the head with dropout</a:t>
            </a:r>
            <a:br>
              <a:rPr lang="en-US" sz="3200" dirty="0"/>
            </a:br>
            <a:br>
              <a:rPr lang="ru-RU" sz="3500" dirty="0"/>
            </a:br>
            <a:r>
              <a:rPr lang="de-DE" sz="3500" dirty="0" err="1"/>
              <a:t>Confusion</a:t>
            </a:r>
            <a:r>
              <a:rPr lang="de-DE" sz="3500" dirty="0"/>
              <a:t> </a:t>
            </a:r>
            <a:r>
              <a:rPr lang="de-DE" sz="3500" dirty="0" err="1"/>
              <a:t>matrix</a:t>
            </a:r>
            <a:endParaRPr lang="de-AT" sz="3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04AE5A-293B-4299-8384-E8EAA597A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433" y="63661"/>
            <a:ext cx="6799123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4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5060"/>
            <a:ext cx="9144000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First 3 images in </a:t>
            </a:r>
            <a:r>
              <a:rPr lang="de-DE" sz="5000" dirty="0" err="1"/>
              <a:t>the</a:t>
            </a:r>
            <a:r>
              <a:rPr lang="de-DE" sz="5000" dirty="0"/>
              <a:t> </a:t>
            </a:r>
            <a:r>
              <a:rPr lang="de-DE" sz="5000" dirty="0" err="1"/>
              <a:t>dataset</a:t>
            </a:r>
            <a:endParaRPr lang="de-AT" sz="5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D1AAD1-11AD-460F-98C5-9555A4A7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62" y="1743922"/>
            <a:ext cx="10933676" cy="38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666"/>
            <a:ext cx="9144000" cy="712262"/>
          </a:xfrm>
        </p:spPr>
        <p:txBody>
          <a:bodyPr>
            <a:normAutofit fontScale="90000"/>
          </a:bodyPr>
          <a:lstStyle/>
          <a:p>
            <a:r>
              <a:rPr lang="de-DE" sz="3600" dirty="0" err="1"/>
              <a:t>Comparision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FCNN and </a:t>
            </a:r>
            <a:r>
              <a:rPr lang="de-DE" sz="3600" dirty="0" err="1"/>
              <a:t>best</a:t>
            </a:r>
            <a:r>
              <a:rPr lang="de-DE" sz="3600" dirty="0"/>
              <a:t> CNN </a:t>
            </a:r>
            <a:r>
              <a:rPr lang="de-DE" sz="3600" dirty="0" err="1"/>
              <a:t>model</a:t>
            </a:r>
            <a:r>
              <a:rPr lang="de-DE" sz="3600" dirty="0"/>
              <a:t>.</a:t>
            </a:r>
            <a:br>
              <a:rPr lang="de-DE" sz="3600" dirty="0"/>
            </a:br>
            <a:r>
              <a:rPr lang="de-DE" sz="3600" dirty="0" err="1"/>
              <a:t>Some</a:t>
            </a:r>
            <a:r>
              <a:rPr lang="de-DE" sz="3600" dirty="0"/>
              <a:t> </a:t>
            </a:r>
            <a:r>
              <a:rPr lang="de-DE" sz="3600" dirty="0" err="1"/>
              <a:t>pitctures</a:t>
            </a:r>
            <a:r>
              <a:rPr lang="de-DE" sz="3600" dirty="0"/>
              <a:t> (</a:t>
            </a:r>
            <a:r>
              <a:rPr lang="de-DE" sz="3600" dirty="0" err="1"/>
              <a:t>missclassified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FCNN, but </a:t>
            </a:r>
            <a:r>
              <a:rPr lang="de-DE" sz="3600" dirty="0" err="1"/>
              <a:t>correctely</a:t>
            </a:r>
            <a:r>
              <a:rPr lang="de-DE" sz="3600" dirty="0"/>
              <a:t> </a:t>
            </a:r>
            <a:r>
              <a:rPr lang="de-DE" sz="3600" dirty="0" err="1"/>
              <a:t>classified</a:t>
            </a:r>
            <a:r>
              <a:rPr lang="de-DE" sz="3600" dirty="0"/>
              <a:t> </a:t>
            </a:r>
            <a:r>
              <a:rPr lang="de-DE" sz="3600" dirty="0" err="1"/>
              <a:t>by</a:t>
            </a:r>
            <a:r>
              <a:rPr lang="de-DE" sz="3600" dirty="0"/>
              <a:t> CNN </a:t>
            </a:r>
            <a:r>
              <a:rPr lang="de-DE" sz="3600" dirty="0" err="1"/>
              <a:t>architecture</a:t>
            </a:r>
            <a:r>
              <a:rPr lang="de-DE" sz="3600" dirty="0"/>
              <a:t>)</a:t>
            </a:r>
            <a:endParaRPr lang="de-AT" sz="3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F42E7C-3A3B-4855-92CA-62EF2CDF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858" y="1847457"/>
            <a:ext cx="2339712" cy="458514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28790AB-1312-44E2-A87B-3554AD73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1320" y="1922417"/>
            <a:ext cx="2277964" cy="44638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230C61-A26D-4225-837D-D04FC9F1B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571" y="1863868"/>
            <a:ext cx="2338035" cy="45904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761D87-2A7B-4391-8508-C50BDFE02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3285" y="1805692"/>
            <a:ext cx="2433017" cy="47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59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793B39E-0133-4411-8246-41A7ADC0F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8288"/>
            <a:ext cx="9144000" cy="2387600"/>
          </a:xfrm>
        </p:spPr>
        <p:txBody>
          <a:bodyPr/>
          <a:lstStyle/>
          <a:p>
            <a:r>
              <a:rPr lang="de-DE" sz="6000" dirty="0"/>
              <a:t>Experiments </a:t>
            </a:r>
            <a:r>
              <a:rPr lang="de-DE" sz="6000" dirty="0" err="1"/>
              <a:t>with</a:t>
            </a:r>
            <a:r>
              <a:rPr lang="de-DE" sz="6000" dirty="0"/>
              <a:t> gray-scaled </a:t>
            </a:r>
            <a:r>
              <a:rPr lang="de-DE" sz="6000" dirty="0" err="1"/>
              <a:t>data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19436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5060"/>
            <a:ext cx="9144000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Experiments </a:t>
            </a:r>
            <a:r>
              <a:rPr lang="de-DE" sz="5000" dirty="0" err="1"/>
              <a:t>with</a:t>
            </a:r>
            <a:r>
              <a:rPr lang="de-DE" sz="5000" dirty="0"/>
              <a:t> gray-scaled images</a:t>
            </a:r>
            <a:endParaRPr lang="de-AT" sz="5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D1AAD1-11AD-460F-98C5-9555A4A71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624" y="1671445"/>
            <a:ext cx="10933676" cy="3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94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15" y="553051"/>
            <a:ext cx="10127030" cy="712262"/>
          </a:xfrm>
        </p:spPr>
        <p:txBody>
          <a:bodyPr>
            <a:normAutofit fontScale="90000"/>
          </a:bodyPr>
          <a:lstStyle/>
          <a:p>
            <a:r>
              <a:rPr lang="de-DE" sz="3500" dirty="0"/>
              <a:t>Experiments </a:t>
            </a:r>
            <a:r>
              <a:rPr lang="de-DE" sz="3500" dirty="0" err="1"/>
              <a:t>with</a:t>
            </a:r>
            <a:r>
              <a:rPr lang="de-DE" sz="3500" dirty="0"/>
              <a:t> fully-</a:t>
            </a:r>
            <a:r>
              <a:rPr lang="de-DE" sz="3500" dirty="0" err="1"/>
              <a:t>connected</a:t>
            </a:r>
            <a:r>
              <a:rPr lang="de-DE" sz="3500" dirty="0"/>
              <a:t> NN after </a:t>
            </a:r>
            <a:r>
              <a:rPr lang="de-DE" sz="3500" dirty="0" err="1"/>
              <a:t>applying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PCA </a:t>
            </a:r>
            <a:br>
              <a:rPr lang="de-DE" sz="3500" dirty="0"/>
            </a:br>
            <a:r>
              <a:rPr lang="de-DE" sz="3500" dirty="0"/>
              <a:t>on gray-scaled </a:t>
            </a:r>
            <a:r>
              <a:rPr lang="de-DE" sz="3500" dirty="0" err="1"/>
              <a:t>data</a:t>
            </a:r>
            <a:endParaRPr lang="de-AT" sz="35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5F1A03-CC87-44A4-B789-A0A7D084279D}"/>
              </a:ext>
            </a:extLst>
          </p:cNvPr>
          <p:cNvSpPr txBox="1"/>
          <p:nvPr/>
        </p:nvSpPr>
        <p:spPr>
          <a:xfrm>
            <a:off x="6797768" y="1559719"/>
            <a:ext cx="5606179" cy="176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500" dirty="0"/>
              <a:t>3 </a:t>
            </a:r>
            <a:r>
              <a:rPr lang="de-DE" sz="2500" dirty="0" err="1"/>
              <a:t>layers</a:t>
            </a:r>
            <a:r>
              <a:rPr lang="de-DE" sz="2500" dirty="0"/>
              <a:t> (</a:t>
            </a:r>
            <a:r>
              <a:rPr lang="de-AT" sz="2500" dirty="0"/>
              <a:t>300, 300, 300 </a:t>
            </a:r>
            <a:r>
              <a:rPr lang="de-DE" sz="2500" dirty="0" err="1"/>
              <a:t>neurons</a:t>
            </a:r>
            <a:r>
              <a:rPr lang="de-DE" sz="2500" dirty="0"/>
              <a:t>), RELU, 95% </a:t>
            </a:r>
            <a:r>
              <a:rPr lang="de-DE" sz="2500" dirty="0" err="1"/>
              <a:t>of</a:t>
            </a:r>
            <a:r>
              <a:rPr lang="de-DE" sz="2500" dirty="0"/>
              <a:t> initial </a:t>
            </a:r>
            <a:r>
              <a:rPr lang="de-DE" sz="2500" dirty="0" err="1"/>
              <a:t>variance</a:t>
            </a:r>
            <a:r>
              <a:rPr lang="de-DE" sz="2500" dirty="0"/>
              <a:t> in </a:t>
            </a:r>
            <a:r>
              <a:rPr lang="de-DE" sz="2500" dirty="0" err="1"/>
              <a:t>the</a:t>
            </a:r>
            <a:r>
              <a:rPr lang="de-DE" sz="2500" dirty="0"/>
              <a:t> </a:t>
            </a:r>
            <a:r>
              <a:rPr lang="de-DE" sz="2500" dirty="0" err="1"/>
              <a:t>data</a:t>
            </a:r>
            <a:r>
              <a:rPr lang="de-DE" sz="2500" dirty="0"/>
              <a:t>        (165 </a:t>
            </a:r>
            <a:r>
              <a:rPr lang="de-DE" sz="2500" dirty="0" err="1"/>
              <a:t>principal</a:t>
            </a:r>
            <a:r>
              <a:rPr lang="de-DE" sz="2500" dirty="0"/>
              <a:t> </a:t>
            </a:r>
            <a:r>
              <a:rPr lang="de-DE" sz="2500" dirty="0" err="1"/>
              <a:t>components</a:t>
            </a:r>
            <a:r>
              <a:rPr lang="de-DE" sz="2500" dirty="0"/>
              <a:t>)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B61B59-CDAF-4799-9488-ED5F7C20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058" y="1468884"/>
            <a:ext cx="6317126" cy="43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6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061" y="469231"/>
            <a:ext cx="10638248" cy="712262"/>
          </a:xfrm>
        </p:spPr>
        <p:txBody>
          <a:bodyPr>
            <a:noAutofit/>
          </a:bodyPr>
          <a:lstStyle/>
          <a:p>
            <a:r>
              <a:rPr lang="de-DE" sz="2800" dirty="0"/>
              <a:t>Fully-</a:t>
            </a:r>
            <a:r>
              <a:rPr lang="de-DE" sz="2800" dirty="0" err="1"/>
              <a:t>connected</a:t>
            </a:r>
            <a:r>
              <a:rPr lang="de-DE" sz="2800" dirty="0"/>
              <a:t> NN after </a:t>
            </a:r>
            <a:r>
              <a:rPr lang="de-DE" sz="2800" dirty="0" err="1"/>
              <a:t>applying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PCA </a:t>
            </a:r>
            <a:br>
              <a:rPr lang="de-DE" sz="2800" dirty="0"/>
            </a:br>
            <a:r>
              <a:rPr lang="de-DE" sz="2800" dirty="0"/>
              <a:t>on </a:t>
            </a:r>
            <a:r>
              <a:rPr lang="de-DE" sz="2800" dirty="0" err="1"/>
              <a:t>grayscaled</a:t>
            </a:r>
            <a:r>
              <a:rPr lang="de-DE" sz="2800" dirty="0"/>
              <a:t> </a:t>
            </a:r>
            <a:r>
              <a:rPr lang="de-DE" sz="2800" dirty="0" err="1"/>
              <a:t>data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691" y="1181493"/>
            <a:ext cx="11361712" cy="478330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≈48%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69098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026" y="937925"/>
            <a:ext cx="11936668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Experiments </a:t>
            </a:r>
            <a:r>
              <a:rPr lang="de-DE" sz="5000" dirty="0" err="1"/>
              <a:t>with</a:t>
            </a:r>
            <a:r>
              <a:rPr lang="de-DE" sz="5000" dirty="0"/>
              <a:t> CNN</a:t>
            </a:r>
            <a:br>
              <a:rPr lang="de-DE" sz="5000" dirty="0"/>
            </a:br>
            <a:r>
              <a:rPr lang="en-US" sz="3300" dirty="0"/>
              <a:t>CNN architecture with 2 fully-connected layers on the head with dropout on gray-scaled images</a:t>
            </a:r>
            <a:endParaRPr lang="de-AT" sz="33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195540-48E0-4ED9-876E-8EC43BEE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115" y="1650187"/>
            <a:ext cx="4143672" cy="504133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9720EAF-CA49-4676-81D4-EC10453A5E53}"/>
              </a:ext>
            </a:extLst>
          </p:cNvPr>
          <p:cNvSpPr txBox="1"/>
          <p:nvPr/>
        </p:nvSpPr>
        <p:spPr>
          <a:xfrm>
            <a:off x="6243656" y="1749387"/>
            <a:ext cx="5830237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 (</a:t>
            </a:r>
            <a:r>
              <a:rPr lang="de-DE" sz="2500" dirty="0" err="1"/>
              <a:t>kernel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= 3x3, </a:t>
            </a:r>
            <a:r>
              <a:rPr lang="de-DE" sz="2500" dirty="0" err="1"/>
              <a:t>stride</a:t>
            </a:r>
            <a:r>
              <a:rPr lang="de-DE" sz="2500" dirty="0"/>
              <a:t> = 1, </a:t>
            </a:r>
            <a:r>
              <a:rPr lang="de-DE" sz="2500" dirty="0" err="1"/>
              <a:t>padding</a:t>
            </a:r>
            <a:r>
              <a:rPr lang="de-DE" sz="2500" dirty="0"/>
              <a:t> = 1, </a:t>
            </a:r>
            <a:r>
              <a:rPr lang="de-DE" sz="2500" dirty="0" err="1"/>
              <a:t>activation</a:t>
            </a:r>
            <a:r>
              <a:rPr lang="de-DE" sz="2500" dirty="0"/>
              <a:t> </a:t>
            </a:r>
            <a:r>
              <a:rPr lang="de-DE" sz="2500" dirty="0" err="1"/>
              <a:t>function</a:t>
            </a:r>
            <a:r>
              <a:rPr lang="de-DE" sz="2500" dirty="0"/>
              <a:t> </a:t>
            </a:r>
            <a:r>
              <a:rPr lang="de-DE" sz="2500" dirty="0" err="1"/>
              <a:t>Leaky</a:t>
            </a:r>
            <a:r>
              <a:rPr lang="de-DE" sz="2500" dirty="0"/>
              <a:t> </a:t>
            </a:r>
            <a:r>
              <a:rPr lang="de-DE" sz="2500" dirty="0" err="1"/>
              <a:t>ReLU</a:t>
            </a:r>
            <a:r>
              <a:rPr lang="de-DE" sz="2500" dirty="0"/>
              <a:t>, </a:t>
            </a:r>
            <a:r>
              <a:rPr lang="de-DE" sz="2500" dirty="0" err="1"/>
              <a:t>max</a:t>
            </a:r>
            <a:r>
              <a:rPr lang="de-DE" sz="2500" dirty="0"/>
              <a:t> </a:t>
            </a:r>
            <a:r>
              <a:rPr lang="de-DE" sz="2500" dirty="0" err="1"/>
              <a:t>pooling</a:t>
            </a:r>
            <a:r>
              <a:rPr lang="de-DE" sz="2500" dirty="0"/>
              <a:t> </a:t>
            </a:r>
            <a:r>
              <a:rPr lang="de-DE" sz="2500" dirty="0" err="1"/>
              <a:t>layers</a:t>
            </a:r>
            <a:r>
              <a:rPr lang="de-DE" sz="2500" dirty="0"/>
              <a:t> after </a:t>
            </a:r>
            <a:r>
              <a:rPr lang="de-DE" sz="2500" dirty="0" err="1"/>
              <a:t>each</a:t>
            </a:r>
            <a:r>
              <a:rPr lang="de-DE" sz="2500" dirty="0"/>
              <a:t> </a:t>
            </a:r>
            <a:r>
              <a:rPr lang="de-DE" sz="2500" dirty="0" err="1"/>
              <a:t>conv</a:t>
            </a:r>
            <a:r>
              <a:rPr lang="de-DE" sz="2500" dirty="0"/>
              <a:t>. </a:t>
            </a:r>
            <a:r>
              <a:rPr lang="de-DE" sz="2500" dirty="0" err="1"/>
              <a:t>layer</a:t>
            </a:r>
            <a:r>
              <a:rPr lang="de-DE" sz="2500" dirty="0"/>
              <a:t> </a:t>
            </a:r>
            <a:r>
              <a:rPr lang="de-DE" sz="2500" dirty="0" err="1"/>
              <a:t>with</a:t>
            </a:r>
            <a:r>
              <a:rPr lang="de-DE" sz="2500" dirty="0"/>
              <a:t> 4x4 </a:t>
            </a:r>
            <a:r>
              <a:rPr lang="de-DE" sz="2500" dirty="0" err="1"/>
              <a:t>kernel</a:t>
            </a:r>
            <a:r>
              <a:rPr lang="de-DE" sz="2500" dirty="0"/>
              <a:t> and </a:t>
            </a:r>
            <a:r>
              <a:rPr lang="de-DE" sz="2500" dirty="0" err="1"/>
              <a:t>stride</a:t>
            </a:r>
            <a:r>
              <a:rPr lang="de-DE" sz="2500" dirty="0"/>
              <a:t>=2),    2 fully-</a:t>
            </a:r>
            <a:r>
              <a:rPr lang="de-DE" sz="2500" dirty="0" err="1"/>
              <a:t>connected</a:t>
            </a:r>
            <a:r>
              <a:rPr lang="de-DE" sz="2500" dirty="0"/>
              <a:t> </a:t>
            </a:r>
            <a:r>
              <a:rPr lang="de-DE" sz="2500" dirty="0" err="1"/>
              <a:t>layer</a:t>
            </a:r>
            <a:r>
              <a:rPr lang="de-DE" sz="2500" dirty="0"/>
              <a:t> (256 </a:t>
            </a:r>
            <a:r>
              <a:rPr lang="de-DE" sz="2500" dirty="0" err="1"/>
              <a:t>neurons</a:t>
            </a:r>
            <a:r>
              <a:rPr lang="de-DE" sz="2500" dirty="0"/>
              <a:t> </a:t>
            </a:r>
            <a:r>
              <a:rPr lang="de-DE" sz="2500" dirty="0" err="1"/>
              <a:t>each</a:t>
            </a:r>
            <a:r>
              <a:rPr lang="de-DE" sz="2500" dirty="0"/>
              <a:t>)</a:t>
            </a:r>
            <a:endParaRPr lang="ru-RU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1st </a:t>
            </a:r>
            <a:r>
              <a:rPr lang="de-DE" sz="2500" dirty="0" err="1"/>
              <a:t>layer</a:t>
            </a:r>
            <a:r>
              <a:rPr lang="de-DE" sz="2500" dirty="0"/>
              <a:t> – 64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2nd </a:t>
            </a:r>
            <a:r>
              <a:rPr lang="de-DE" sz="2500" dirty="0" err="1"/>
              <a:t>layer</a:t>
            </a:r>
            <a:r>
              <a:rPr lang="de-DE" sz="2500" dirty="0"/>
              <a:t> – 128 </a:t>
            </a:r>
            <a:r>
              <a:rPr lang="de-DE" sz="2500" dirty="0" err="1"/>
              <a:t>filters</a:t>
            </a:r>
            <a:endParaRPr lang="de-DE" sz="2500" dirty="0"/>
          </a:p>
          <a:p>
            <a:pPr>
              <a:lnSpc>
                <a:spcPct val="150000"/>
              </a:lnSpc>
            </a:pPr>
            <a:r>
              <a:rPr lang="de-DE" sz="2500" dirty="0"/>
              <a:t>3rd </a:t>
            </a:r>
            <a:r>
              <a:rPr lang="de-DE" sz="2500" dirty="0" err="1"/>
              <a:t>layer</a:t>
            </a:r>
            <a:r>
              <a:rPr lang="de-DE" sz="2500" dirty="0"/>
              <a:t> – 256 </a:t>
            </a:r>
            <a:r>
              <a:rPr lang="de-DE" sz="2500" dirty="0" err="1"/>
              <a:t>filters</a:t>
            </a:r>
            <a:endParaRPr lang="de-AT" sz="2500" dirty="0"/>
          </a:p>
        </p:txBody>
      </p:sp>
    </p:spTree>
    <p:extLst>
      <p:ext uri="{BB962C8B-B14F-4D97-AF65-F5344CB8AC3E}">
        <p14:creationId xmlns:p14="http://schemas.microsoft.com/office/powerpoint/2010/main" val="2372876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061" y="469231"/>
            <a:ext cx="10435768" cy="712262"/>
          </a:xfrm>
        </p:spPr>
        <p:txBody>
          <a:bodyPr>
            <a:noAutofit/>
          </a:bodyPr>
          <a:lstStyle/>
          <a:p>
            <a:r>
              <a:rPr lang="de-DE" sz="2500" dirty="0"/>
              <a:t>3 convolutional </a:t>
            </a:r>
            <a:r>
              <a:rPr lang="de-DE" sz="2500" dirty="0" err="1"/>
              <a:t>layers</a:t>
            </a:r>
            <a:r>
              <a:rPr lang="de-DE" sz="2500" dirty="0"/>
              <a:t>, 2 fully-</a:t>
            </a:r>
            <a:r>
              <a:rPr lang="de-DE" sz="2500" dirty="0" err="1"/>
              <a:t>connected</a:t>
            </a:r>
            <a:r>
              <a:rPr lang="de-DE" sz="2500" dirty="0"/>
              <a:t> </a:t>
            </a:r>
            <a:r>
              <a:rPr lang="de-DE" sz="2500" dirty="0" err="1"/>
              <a:t>layers</a:t>
            </a:r>
            <a:r>
              <a:rPr lang="de-DE" sz="2500" dirty="0"/>
              <a:t> (256 </a:t>
            </a:r>
            <a:r>
              <a:rPr lang="de-DE" sz="2500" dirty="0" err="1"/>
              <a:t>neurons</a:t>
            </a:r>
            <a:r>
              <a:rPr lang="de-DE" sz="2500" dirty="0"/>
              <a:t>), </a:t>
            </a:r>
            <a:r>
              <a:rPr lang="de-DE" sz="2500" dirty="0" err="1"/>
              <a:t>with</a:t>
            </a:r>
            <a:r>
              <a:rPr lang="de-DE" sz="2500" dirty="0"/>
              <a:t> </a:t>
            </a:r>
            <a:r>
              <a:rPr lang="de-DE" sz="2500" dirty="0" err="1"/>
              <a:t>dropout</a:t>
            </a:r>
            <a:endParaRPr lang="de-AT" sz="2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51EBE-8751-44B6-84BB-0D7C41F8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9420" y="1370639"/>
            <a:ext cx="10161409" cy="447102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D4BDB6B-E796-4586-A188-0ACF59F0522F}"/>
              </a:ext>
            </a:extLst>
          </p:cNvPr>
          <p:cNvSpPr txBox="1"/>
          <p:nvPr/>
        </p:nvSpPr>
        <p:spPr>
          <a:xfrm>
            <a:off x="1274555" y="6126480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≈74,9%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31970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494" y="837666"/>
            <a:ext cx="10030140" cy="712262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Experiments </a:t>
            </a:r>
            <a:r>
              <a:rPr lang="de-DE" sz="3600" dirty="0" err="1"/>
              <a:t>with</a:t>
            </a:r>
            <a:r>
              <a:rPr lang="de-DE" sz="3600" dirty="0"/>
              <a:t> CNN. 3 </a:t>
            </a:r>
            <a:r>
              <a:rPr lang="de-DE" sz="3600" dirty="0" err="1"/>
              <a:t>conv</a:t>
            </a:r>
            <a:r>
              <a:rPr lang="de-DE" sz="3600" dirty="0"/>
              <a:t>. </a:t>
            </a:r>
            <a:r>
              <a:rPr lang="de-DE" sz="3600" dirty="0" err="1"/>
              <a:t>Layers</a:t>
            </a:r>
            <a:r>
              <a:rPr lang="de-DE" sz="3600" dirty="0"/>
              <a:t> + </a:t>
            </a:r>
            <a:r>
              <a:rPr lang="en-US" sz="3600" dirty="0"/>
              <a:t>2 fully-connected layers on the head with dropout (gray-scaled images)</a:t>
            </a:r>
            <a:br>
              <a:rPr lang="ru-RU" sz="3500" dirty="0"/>
            </a:br>
            <a:r>
              <a:rPr lang="de-DE" sz="3500" dirty="0" err="1"/>
              <a:t>Some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</a:t>
            </a:r>
            <a:r>
              <a:rPr lang="de-DE" sz="3500" dirty="0" err="1"/>
              <a:t>the</a:t>
            </a:r>
            <a:r>
              <a:rPr lang="de-DE" sz="3500" dirty="0"/>
              <a:t> </a:t>
            </a:r>
            <a:r>
              <a:rPr lang="de-DE" sz="3500" dirty="0" err="1"/>
              <a:t>missclassified</a:t>
            </a:r>
            <a:r>
              <a:rPr lang="de-DE" sz="3500" dirty="0"/>
              <a:t> images</a:t>
            </a:r>
            <a:endParaRPr lang="de-AT" sz="3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F42E7C-3A3B-4855-92CA-62EF2CDF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3134" y="1845731"/>
            <a:ext cx="2339712" cy="45522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28790AB-1312-44E2-A87B-3554AD73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5908" y="1795741"/>
            <a:ext cx="2531036" cy="467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230C61-A26D-4225-837D-D04FC9F1B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3997" y="1807853"/>
            <a:ext cx="2621112" cy="47576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761D87-2A7B-4391-8508-C50BDFE02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8375" y="1778738"/>
            <a:ext cx="2531035" cy="47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74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739" y="2494996"/>
            <a:ext cx="4225091" cy="712262"/>
          </a:xfrm>
        </p:spPr>
        <p:txBody>
          <a:bodyPr>
            <a:normAutofit fontScale="90000"/>
          </a:bodyPr>
          <a:lstStyle/>
          <a:p>
            <a:r>
              <a:rPr lang="de-DE" sz="3200" dirty="0"/>
              <a:t>Experiments </a:t>
            </a:r>
            <a:r>
              <a:rPr lang="de-DE" sz="3200" dirty="0" err="1"/>
              <a:t>with</a:t>
            </a:r>
            <a:r>
              <a:rPr lang="de-DE" sz="3200" dirty="0"/>
              <a:t> CNN. 3 </a:t>
            </a:r>
            <a:r>
              <a:rPr lang="de-DE" sz="3200" dirty="0" err="1"/>
              <a:t>conv</a:t>
            </a:r>
            <a:r>
              <a:rPr lang="de-DE" sz="3200" dirty="0"/>
              <a:t>. </a:t>
            </a:r>
            <a:r>
              <a:rPr lang="de-DE" sz="3200" dirty="0" err="1"/>
              <a:t>Layers</a:t>
            </a:r>
            <a:r>
              <a:rPr lang="de-DE" sz="3200" dirty="0"/>
              <a:t> + </a:t>
            </a:r>
            <a:r>
              <a:rPr lang="en-US" sz="3200" dirty="0"/>
              <a:t>2 fully-connected layers on the head with dropout (gray-scaled images)</a:t>
            </a:r>
            <a:br>
              <a:rPr lang="en-US" sz="3200" dirty="0"/>
            </a:br>
            <a:br>
              <a:rPr lang="ru-RU" sz="3500" dirty="0"/>
            </a:br>
            <a:r>
              <a:rPr lang="de-DE" sz="3500" dirty="0" err="1"/>
              <a:t>Confusion</a:t>
            </a:r>
            <a:r>
              <a:rPr lang="de-DE" sz="3500" dirty="0"/>
              <a:t> </a:t>
            </a:r>
            <a:r>
              <a:rPr lang="de-DE" sz="3500" dirty="0" err="1"/>
              <a:t>matrix</a:t>
            </a:r>
            <a:endParaRPr lang="de-AT" sz="3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04AE5A-293B-4299-8384-E8EAA597A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433" y="184278"/>
            <a:ext cx="7081930" cy="66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58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793B39E-0133-4411-8246-41A7ADC0F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9309"/>
            <a:ext cx="9144000" cy="2387600"/>
          </a:xfrm>
        </p:spPr>
        <p:txBody>
          <a:bodyPr/>
          <a:lstStyle/>
          <a:p>
            <a:r>
              <a:rPr lang="de-DE" sz="6000" dirty="0" err="1"/>
              <a:t>Comparision</a:t>
            </a:r>
            <a:r>
              <a:rPr lang="de-DE" sz="6000" dirty="0"/>
              <a:t> </a:t>
            </a:r>
            <a:r>
              <a:rPr lang="de-DE" sz="6000" dirty="0" err="1"/>
              <a:t>of</a:t>
            </a:r>
            <a:r>
              <a:rPr lang="de-DE" sz="6000" dirty="0"/>
              <a:t> </a:t>
            </a:r>
            <a:r>
              <a:rPr lang="de-DE" sz="6000" dirty="0" err="1"/>
              <a:t>classifcation</a:t>
            </a:r>
            <a:r>
              <a:rPr lang="de-DE" sz="6000" dirty="0"/>
              <a:t> </a:t>
            </a:r>
            <a:r>
              <a:rPr lang="de-DE" sz="6000" dirty="0" err="1"/>
              <a:t>results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6502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793B39E-0133-4411-8246-41A7ADC0F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1858"/>
            <a:ext cx="9144000" cy="2387600"/>
          </a:xfrm>
        </p:spPr>
        <p:txBody>
          <a:bodyPr/>
          <a:lstStyle/>
          <a:p>
            <a:r>
              <a:rPr lang="de-DE" sz="6000" dirty="0"/>
              <a:t>First </a:t>
            </a:r>
            <a:r>
              <a:rPr lang="de-DE" sz="6000" dirty="0" err="1"/>
              <a:t>experiment</a:t>
            </a:r>
            <a:r>
              <a:rPr lang="de-DE" sz="6000" dirty="0"/>
              <a:t> </a:t>
            </a:r>
            <a:r>
              <a:rPr lang="de-DE" sz="6000" dirty="0" err="1"/>
              <a:t>with</a:t>
            </a:r>
            <a:r>
              <a:rPr lang="de-DE" sz="6000" dirty="0"/>
              <a:t> simple fully-</a:t>
            </a:r>
            <a:r>
              <a:rPr lang="de-DE" sz="6000" dirty="0" err="1"/>
              <a:t>connected</a:t>
            </a:r>
            <a:r>
              <a:rPr lang="de-DE" sz="6000" dirty="0"/>
              <a:t> NN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5946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FC5573-1C72-4FF3-9E44-0B701A97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892"/>
            <a:ext cx="4004577" cy="38185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7BD437C-2F64-46E4-9247-290E3A519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93" y="1709348"/>
            <a:ext cx="4150112" cy="39108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612FDAB-E704-4B19-B7A3-9B9C4BAA0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776" y="1704412"/>
            <a:ext cx="4004577" cy="39158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3144A84-3351-40C1-B446-5897E5D4CFAD}"/>
              </a:ext>
            </a:extLst>
          </p:cNvPr>
          <p:cNvSpPr txBox="1"/>
          <p:nvPr/>
        </p:nvSpPr>
        <p:spPr>
          <a:xfrm>
            <a:off x="213360" y="1021080"/>
            <a:ext cx="35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Fully-</a:t>
            </a:r>
            <a:r>
              <a:rPr lang="de-DE" dirty="0" err="1"/>
              <a:t>connected</a:t>
            </a:r>
            <a:r>
              <a:rPr lang="de-DE" dirty="0"/>
              <a:t> NN (</a:t>
            </a:r>
            <a:r>
              <a:rPr lang="de-DE" dirty="0" err="1"/>
              <a:t>without</a:t>
            </a:r>
            <a:r>
              <a:rPr lang="de-DE" dirty="0"/>
              <a:t> PCA)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ADDA71-AC04-4D34-B586-87F8DB94AB3C}"/>
              </a:ext>
            </a:extLst>
          </p:cNvPr>
          <p:cNvSpPr txBox="1"/>
          <p:nvPr/>
        </p:nvSpPr>
        <p:spPr>
          <a:xfrm>
            <a:off x="4382686" y="1021080"/>
            <a:ext cx="35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Best CNN (on </a:t>
            </a:r>
            <a:r>
              <a:rPr lang="de-DE" dirty="0" err="1"/>
              <a:t>the</a:t>
            </a:r>
            <a:r>
              <a:rPr lang="de-DE" dirty="0"/>
              <a:t> colour images)</a:t>
            </a:r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9752E4-2B47-41ED-A083-BE9117BE38CA}"/>
              </a:ext>
            </a:extLst>
          </p:cNvPr>
          <p:cNvSpPr txBox="1"/>
          <p:nvPr/>
        </p:nvSpPr>
        <p:spPr>
          <a:xfrm>
            <a:off x="8383332" y="1021080"/>
            <a:ext cx="367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Best CNN (on </a:t>
            </a:r>
            <a:r>
              <a:rPr lang="de-DE" dirty="0" err="1"/>
              <a:t>the</a:t>
            </a:r>
            <a:r>
              <a:rPr lang="de-DE" dirty="0"/>
              <a:t> gray-scaled images)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56032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793B39E-0133-4411-8246-41A7ADC0F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935"/>
            <a:ext cx="9144000" cy="2387600"/>
          </a:xfrm>
        </p:spPr>
        <p:txBody>
          <a:bodyPr/>
          <a:lstStyle/>
          <a:p>
            <a:r>
              <a:rPr lang="de-DE" dirty="0"/>
              <a:t>Appendix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47346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28FA8D-1CDB-4651-B509-8956E0FCD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99" y="1100818"/>
            <a:ext cx="4352051" cy="407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20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BD8ADCF-9446-4426-87CC-75CB1C04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01" y="0"/>
            <a:ext cx="6981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5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250A576-CA4A-436D-B6A7-36585DEE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92"/>
            <a:ext cx="12192000" cy="35280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1A88F5B-1FF3-4C26-8C6D-4F7485175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893" y="3858822"/>
            <a:ext cx="7263247" cy="26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38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55A3ACD-B802-4C5D-A1ED-B951D6304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92" y="271610"/>
            <a:ext cx="8199122" cy="47283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6D0A58-B0A6-4E48-B72D-EAA72C2A0DE8}"/>
              </a:ext>
            </a:extLst>
          </p:cNvPr>
          <p:cNvSpPr txBox="1"/>
          <p:nvPr/>
        </p:nvSpPr>
        <p:spPr>
          <a:xfrm>
            <a:off x="740692" y="5109062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none" strike="noStrike" dirty="0">
                <a:solidFill>
                  <a:srgbClr val="323F4A"/>
                </a:solidFill>
                <a:effectLst/>
                <a:latin typeface="Poppins" panose="00000500000000000000" pitchFamily="2" charset="0"/>
              </a:rPr>
              <a:t>Backpropagation Through Time (BPTT)</a:t>
            </a:r>
            <a:endParaRPr lang="en-US" b="1" dirty="0">
              <a:solidFill>
                <a:srgbClr val="333333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en-US" b="0" dirty="0">
                <a:solidFill>
                  <a:srgbClr val="4D4E4F"/>
                </a:solidFill>
                <a:effectLst/>
                <a:latin typeface="Poppins" panose="00000500000000000000" pitchFamily="2" charset="0"/>
              </a:rPr>
              <a:t>Remember, the purpose of recurrent nets is to accurately classify sequential input. We rely on the backpropagation of error and gradient descent to do so.</a:t>
            </a:r>
          </a:p>
        </p:txBody>
      </p:sp>
    </p:spTree>
    <p:extLst>
      <p:ext uri="{BB962C8B-B14F-4D97-AF65-F5344CB8AC3E}">
        <p14:creationId xmlns:p14="http://schemas.microsoft.com/office/powerpoint/2010/main" val="280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6010"/>
            <a:ext cx="9144000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First </a:t>
            </a:r>
            <a:r>
              <a:rPr lang="de-DE" sz="5000" dirty="0" err="1"/>
              <a:t>experiment</a:t>
            </a:r>
            <a:r>
              <a:rPr lang="de-DE" sz="5000" dirty="0"/>
              <a:t> </a:t>
            </a:r>
            <a:r>
              <a:rPr lang="de-DE" sz="5000" dirty="0" err="1"/>
              <a:t>with</a:t>
            </a:r>
            <a:r>
              <a:rPr lang="de-DE" sz="5000" dirty="0"/>
              <a:t> simple fully-</a:t>
            </a:r>
            <a:r>
              <a:rPr lang="de-DE" sz="5000" dirty="0" err="1"/>
              <a:t>connected</a:t>
            </a:r>
            <a:r>
              <a:rPr lang="de-DE" sz="5000" dirty="0"/>
              <a:t> NN</a:t>
            </a:r>
            <a:endParaRPr lang="de-AT" sz="50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3B20CC-3175-4AA1-8A16-BBAE63C3B146}"/>
              </a:ext>
            </a:extLst>
          </p:cNvPr>
          <p:cNvSpPr txBox="1"/>
          <p:nvPr/>
        </p:nvSpPr>
        <p:spPr>
          <a:xfrm>
            <a:off x="1627387" y="1871189"/>
            <a:ext cx="36757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" dirty="0"/>
              <a:t>Architecture </a:t>
            </a:r>
            <a:endParaRPr lang="de-AT" sz="25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B806D9-EADE-4D13-AD29-589DF42B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0" y="2461160"/>
            <a:ext cx="5171190" cy="38730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8AB5E78-2A55-4AA5-B247-ECB97DBD1971}"/>
              </a:ext>
            </a:extLst>
          </p:cNvPr>
          <p:cNvSpPr txBox="1"/>
          <p:nvPr/>
        </p:nvSpPr>
        <p:spPr>
          <a:xfrm>
            <a:off x="6294268" y="1871189"/>
            <a:ext cx="541574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dirty="0"/>
              <a:t>- 3 </a:t>
            </a:r>
            <a:r>
              <a:rPr lang="de-DE" sz="2800" dirty="0" err="1"/>
              <a:t>layers</a:t>
            </a:r>
            <a:r>
              <a:rPr lang="de-DE" sz="2800" dirty="0"/>
              <a:t> (1000, 500, 300 </a:t>
            </a:r>
            <a:r>
              <a:rPr lang="de-DE" sz="2800" dirty="0" err="1"/>
              <a:t>neurons</a:t>
            </a:r>
            <a:r>
              <a:rPr lang="de-DE" sz="2800" dirty="0"/>
              <a:t>) 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- RELU </a:t>
            </a:r>
            <a:r>
              <a:rPr lang="de-DE" sz="2800" dirty="0" err="1"/>
              <a:t>activation</a:t>
            </a:r>
            <a:r>
              <a:rPr lang="de-DE" sz="2800" dirty="0"/>
              <a:t> </a:t>
            </a:r>
            <a:r>
              <a:rPr lang="de-DE" sz="2800" dirty="0" err="1"/>
              <a:t>function</a:t>
            </a:r>
            <a:endParaRPr lang="de-DE" sz="2800" dirty="0"/>
          </a:p>
          <a:p>
            <a:pPr>
              <a:lnSpc>
                <a:spcPct val="150000"/>
              </a:lnSpc>
            </a:pPr>
            <a:r>
              <a:rPr lang="de-AT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≈37%</a:t>
            </a:r>
            <a:r>
              <a:rPr lang="de-DE" sz="2800" dirty="0"/>
              <a:t> </a:t>
            </a:r>
            <a:r>
              <a:rPr lang="de-DE" sz="2800" dirty="0" err="1"/>
              <a:t>accuracy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test</a:t>
            </a:r>
            <a:r>
              <a:rPr lang="de-DE" sz="2800" dirty="0"/>
              <a:t> </a:t>
            </a:r>
            <a:r>
              <a:rPr lang="de-DE" sz="2800" dirty="0" err="1"/>
              <a:t>dataset</a:t>
            </a:r>
            <a:r>
              <a:rPr lang="de-DE" sz="2800" dirty="0"/>
              <a:t> after 30 </a:t>
            </a:r>
            <a:r>
              <a:rPr lang="de-DE" sz="2800" dirty="0" err="1"/>
              <a:t>epochs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training</a:t>
            </a:r>
            <a:endParaRPr lang="de-AT" sz="2800" dirty="0"/>
          </a:p>
        </p:txBody>
      </p:sp>
    </p:spTree>
    <p:extLst>
      <p:ext uri="{BB962C8B-B14F-4D97-AF65-F5344CB8AC3E}">
        <p14:creationId xmlns:p14="http://schemas.microsoft.com/office/powerpoint/2010/main" val="382908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666"/>
            <a:ext cx="9144000" cy="712262"/>
          </a:xfrm>
        </p:spPr>
        <p:txBody>
          <a:bodyPr>
            <a:normAutofit fontScale="90000"/>
          </a:bodyPr>
          <a:lstStyle/>
          <a:p>
            <a:r>
              <a:rPr lang="de-DE" sz="5000" dirty="0"/>
              <a:t>First </a:t>
            </a:r>
            <a:r>
              <a:rPr lang="de-DE" sz="5000" dirty="0" err="1"/>
              <a:t>experiment</a:t>
            </a:r>
            <a:r>
              <a:rPr lang="de-DE" sz="5000" dirty="0"/>
              <a:t> </a:t>
            </a:r>
            <a:r>
              <a:rPr lang="de-DE" sz="5000" dirty="0" err="1"/>
              <a:t>with</a:t>
            </a:r>
            <a:r>
              <a:rPr lang="de-DE" sz="5000" dirty="0"/>
              <a:t> simple fully-</a:t>
            </a:r>
            <a:r>
              <a:rPr lang="de-DE" sz="5000" dirty="0" err="1"/>
              <a:t>connected</a:t>
            </a:r>
            <a:r>
              <a:rPr lang="de-DE" sz="5000" dirty="0"/>
              <a:t> NN</a:t>
            </a:r>
            <a:endParaRPr lang="de-AT" sz="5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0B27F3-F075-49F5-BCD5-44B3A33FA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332" y="1630951"/>
            <a:ext cx="10741403" cy="45539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0507161-82F7-4993-ADB0-BD4521324865}"/>
              </a:ext>
            </a:extLst>
          </p:cNvPr>
          <p:cNvSpPr txBox="1"/>
          <p:nvPr/>
        </p:nvSpPr>
        <p:spPr>
          <a:xfrm>
            <a:off x="1274555" y="6224135"/>
            <a:ext cx="422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Accuracy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A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≈37%</a:t>
            </a:r>
            <a:r>
              <a:rPr lang="de-DE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5078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7666"/>
            <a:ext cx="9144000" cy="712262"/>
          </a:xfrm>
        </p:spPr>
        <p:txBody>
          <a:bodyPr>
            <a:normAutofit fontScale="90000"/>
          </a:bodyPr>
          <a:lstStyle/>
          <a:p>
            <a:r>
              <a:rPr lang="de-DE" sz="3500" dirty="0"/>
              <a:t>First </a:t>
            </a:r>
            <a:r>
              <a:rPr lang="de-DE" sz="3500" dirty="0" err="1"/>
              <a:t>experiment</a:t>
            </a:r>
            <a:r>
              <a:rPr lang="de-DE" sz="3500" dirty="0"/>
              <a:t> </a:t>
            </a:r>
            <a:r>
              <a:rPr lang="de-DE" sz="3500" dirty="0" err="1"/>
              <a:t>with</a:t>
            </a:r>
            <a:r>
              <a:rPr lang="de-DE" sz="3500" dirty="0"/>
              <a:t> simple fully-</a:t>
            </a:r>
            <a:r>
              <a:rPr lang="de-DE" sz="3500" dirty="0" err="1"/>
              <a:t>connected</a:t>
            </a:r>
            <a:r>
              <a:rPr lang="de-DE" sz="3500" dirty="0"/>
              <a:t> NN</a:t>
            </a:r>
            <a:br>
              <a:rPr lang="ru-RU" sz="3500" dirty="0"/>
            </a:br>
            <a:r>
              <a:rPr lang="de-DE" sz="3500" dirty="0" err="1"/>
              <a:t>Some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</a:t>
            </a:r>
            <a:r>
              <a:rPr lang="de-DE" sz="3500" dirty="0" err="1"/>
              <a:t>the</a:t>
            </a:r>
            <a:r>
              <a:rPr lang="de-DE" sz="3500" dirty="0"/>
              <a:t> </a:t>
            </a:r>
            <a:r>
              <a:rPr lang="de-DE" sz="3500" dirty="0" err="1"/>
              <a:t>missclassified</a:t>
            </a:r>
            <a:r>
              <a:rPr lang="de-DE" sz="3500" dirty="0"/>
              <a:t> images</a:t>
            </a:r>
            <a:endParaRPr lang="de-AT" sz="3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F42E7C-3A3B-4855-92CA-62EF2CDF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752" y="1834982"/>
            <a:ext cx="2447925" cy="4610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28790AB-1312-44E2-A87B-3554AD73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865" y="1863557"/>
            <a:ext cx="2428875" cy="45815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230C61-A26D-4225-837D-D04FC9F1B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676" y="1863557"/>
            <a:ext cx="2409825" cy="4591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761D87-2A7B-4391-8508-C50BDFE02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437" y="1941662"/>
            <a:ext cx="2305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5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C0EE8-8767-4C09-8667-4C631D42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578" y="1532147"/>
            <a:ext cx="3163747" cy="712262"/>
          </a:xfrm>
        </p:spPr>
        <p:txBody>
          <a:bodyPr>
            <a:normAutofit fontScale="90000"/>
          </a:bodyPr>
          <a:lstStyle/>
          <a:p>
            <a:r>
              <a:rPr lang="de-DE" sz="3500" dirty="0"/>
              <a:t>First </a:t>
            </a:r>
            <a:r>
              <a:rPr lang="de-DE" sz="3500" dirty="0" err="1"/>
              <a:t>experiment</a:t>
            </a:r>
            <a:r>
              <a:rPr lang="de-DE" sz="3500" dirty="0"/>
              <a:t> </a:t>
            </a:r>
            <a:r>
              <a:rPr lang="de-DE" sz="3500" dirty="0" err="1"/>
              <a:t>with</a:t>
            </a:r>
            <a:r>
              <a:rPr lang="de-DE" sz="3500" dirty="0"/>
              <a:t> simple fully-</a:t>
            </a:r>
            <a:r>
              <a:rPr lang="de-DE" sz="3500" dirty="0" err="1"/>
              <a:t>connected</a:t>
            </a:r>
            <a:r>
              <a:rPr lang="de-DE" sz="3500" dirty="0"/>
              <a:t> NN</a:t>
            </a:r>
            <a:br>
              <a:rPr lang="ru-RU" sz="3500" dirty="0"/>
            </a:br>
            <a:r>
              <a:rPr lang="de-DE" sz="3500" dirty="0" err="1"/>
              <a:t>Confusion</a:t>
            </a:r>
            <a:r>
              <a:rPr lang="de-DE" sz="3500" dirty="0"/>
              <a:t> </a:t>
            </a:r>
            <a:r>
              <a:rPr lang="de-DE" sz="3500" dirty="0" err="1"/>
              <a:t>matrix</a:t>
            </a:r>
            <a:endParaRPr lang="de-AT" sz="3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04AE5A-293B-4299-8384-E8EAA597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601" y="108051"/>
            <a:ext cx="69723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6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Microsoft Office PowerPoint</Application>
  <PresentationFormat>Breitbild</PresentationFormat>
  <Paragraphs>123</Paragraphs>
  <Slides>55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1" baseType="lpstr">
      <vt:lpstr>Arial</vt:lpstr>
      <vt:lpstr>Arial</vt:lpstr>
      <vt:lpstr>Calibri</vt:lpstr>
      <vt:lpstr>Calibri Light</vt:lpstr>
      <vt:lpstr>Poppins</vt:lpstr>
      <vt:lpstr>Office</vt:lpstr>
      <vt:lpstr>Semesterproject Machine Learning II</vt:lpstr>
      <vt:lpstr>Image classification (Cifar-10)  </vt:lpstr>
      <vt:lpstr>Load and preprocess data</vt:lpstr>
      <vt:lpstr>First 3 images in the dataset</vt:lpstr>
      <vt:lpstr>First experiment with simple fully-connected NN</vt:lpstr>
      <vt:lpstr>First experiment with simple fully-connected NN</vt:lpstr>
      <vt:lpstr>First experiment with simple fully-connected NN</vt:lpstr>
      <vt:lpstr>First experiment with simple fully-connected NN Some of the missclassified images</vt:lpstr>
      <vt:lpstr>First experiment with simple fully-connected NN Confusion matrix</vt:lpstr>
      <vt:lpstr>Principal component analysis</vt:lpstr>
      <vt:lpstr>Principal component analysis </vt:lpstr>
      <vt:lpstr>Experiments with fully-connected NN after applying of PCA</vt:lpstr>
      <vt:lpstr>3 layers (1000, 500, 300 neurons), RELU, 90% of initial variance in the data (100 principal components)</vt:lpstr>
      <vt:lpstr>3 layers (1000, 500, 300 neurons), RELU, 95% of initial variance in the data (225 principal components)</vt:lpstr>
      <vt:lpstr>Experiments with fully-connected NN after applying of PCA</vt:lpstr>
      <vt:lpstr>3 layers (100, 100, 100 neurons), RELU, 90% of initial variance in the data  (100 principal components)</vt:lpstr>
      <vt:lpstr>3 layers (100, 100, 100 neurons), RELU, 95% of initial variance in the data  (225 principal components)</vt:lpstr>
      <vt:lpstr>Experiments with fully-connected NN after applying of PCA</vt:lpstr>
      <vt:lpstr>3 layers (200, 200, 200 neurons), RELU, 90% of initial variance in the data  (100 principal components)</vt:lpstr>
      <vt:lpstr>3 layers (200, 200, 200 neurons), RELU, 95% of initial variance in the data  (225 principal components)</vt:lpstr>
      <vt:lpstr>Experiments with fully-connected NN after applying of PCA</vt:lpstr>
      <vt:lpstr>3 layers (300, 300, 300 neurons), RELU, 90% of initial variance in the data  (100 principal components)</vt:lpstr>
      <vt:lpstr>3 layers (300, 300, 300 neurons), RELU, 95% of initial variance in the data  (225 principal components)</vt:lpstr>
      <vt:lpstr>Experiments with fully-connected NN after applying of PCA</vt:lpstr>
      <vt:lpstr>3 layers (100, 100 neurons), RELU, 95% of initial variance in the data                 (100 principal components)</vt:lpstr>
      <vt:lpstr>3 layers (500, 500 neurons), RELU, 95% of initial variance in the data           (225 principal components)</vt:lpstr>
      <vt:lpstr>Experiments with fully-connected NN after applying of PCA</vt:lpstr>
      <vt:lpstr>6 layers (200, 200, 200, 100, 100, 100 neurons), RELU, 95% of initial variance in the data  (225 principal components)</vt:lpstr>
      <vt:lpstr>Experiments with convolutional NN</vt:lpstr>
      <vt:lpstr>Experiments with CNN CNN architecture with 1 fully-connected layer on the head without dropout</vt:lpstr>
      <vt:lpstr>3 convolutional layers, 1 fully-connected layer, without dropout</vt:lpstr>
      <vt:lpstr>Experiments with CNN CNN architecture without FCNN on the head without dropout</vt:lpstr>
      <vt:lpstr>3 convolutional layers,  without FC layers, without dropout</vt:lpstr>
      <vt:lpstr>Experiments with CNN CNN architecture with 1 fully-connected layer on the head with dropout</vt:lpstr>
      <vt:lpstr>3 convolutional layers, 1 fully-connected layer (256 neurons), with dropout</vt:lpstr>
      <vt:lpstr>Experiments with CNN CNN architecture with 2 fully-connected layers on the head with dropout</vt:lpstr>
      <vt:lpstr>3 convolutional layers, 2 fully-connected layers (256 neurons), with dropout</vt:lpstr>
      <vt:lpstr>Experiments with CNN. 3 conv. Layers + 2                    fully-connected layers on the head with dropout Some of the missclassified images</vt:lpstr>
      <vt:lpstr>Experiments with CNN. 3 conv. Layers + 2 fully-connected layers on the head with dropout  Confusion matrix</vt:lpstr>
      <vt:lpstr>Comparision of FCNN and best CNN model. Some pitctures (missclassified by FCNN, but correctely classified by CNN architecture)</vt:lpstr>
      <vt:lpstr>Experiments with gray-scaled data</vt:lpstr>
      <vt:lpstr>Experiments with gray-scaled images</vt:lpstr>
      <vt:lpstr>Experiments with fully-connected NN after applying of PCA  on gray-scaled data</vt:lpstr>
      <vt:lpstr>Fully-connected NN after applying of PCA  on grayscaled data</vt:lpstr>
      <vt:lpstr>Experiments with CNN CNN architecture with 2 fully-connected layers on the head with dropout on gray-scaled images</vt:lpstr>
      <vt:lpstr>3 convolutional layers, 2 fully-connected layers (256 neurons), with dropout</vt:lpstr>
      <vt:lpstr>Experiments with CNN. 3 conv. Layers + 2 fully-connected layers on the head with dropout (gray-scaled images) Some of the missclassified images</vt:lpstr>
      <vt:lpstr>Experiments with CNN. 3 conv. Layers + 2 fully-connected layers on the head with dropout (gray-scaled images)  Confusion matrix</vt:lpstr>
      <vt:lpstr>Comparision of classifcation results</vt:lpstr>
      <vt:lpstr>PowerPoint-Präsentation</vt:lpstr>
      <vt:lpstr>Appendix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Semesterproject Machine Learning 2</dc:title>
  <dc:creator>Михаил Степанов</dc:creator>
  <cp:lastModifiedBy>Михаил Степанов</cp:lastModifiedBy>
  <cp:revision>8</cp:revision>
  <dcterms:created xsi:type="dcterms:W3CDTF">2022-03-18T13:01:12Z</dcterms:created>
  <dcterms:modified xsi:type="dcterms:W3CDTF">2022-03-21T08:56:17Z</dcterms:modified>
</cp:coreProperties>
</file>